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9" r:id="rId3"/>
    <p:sldId id="282" r:id="rId4"/>
    <p:sldId id="281" r:id="rId5"/>
    <p:sldId id="274" r:id="rId6"/>
    <p:sldId id="278" r:id="rId7"/>
    <p:sldId id="263" r:id="rId8"/>
    <p:sldId id="265" r:id="rId9"/>
    <p:sldId id="261" r:id="rId10"/>
    <p:sldId id="258" r:id="rId11"/>
    <p:sldId id="268" r:id="rId12"/>
    <p:sldId id="260" r:id="rId13"/>
    <p:sldId id="270" r:id="rId14"/>
    <p:sldId id="271" r:id="rId15"/>
    <p:sldId id="279" r:id="rId16"/>
    <p:sldId id="280" r:id="rId17"/>
    <p:sldId id="272" r:id="rId18"/>
    <p:sldId id="273" r:id="rId19"/>
    <p:sldId id="283" r:id="rId20"/>
    <p:sldId id="257"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jpe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8/18/2020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8/18/2020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www.circuitbasics.com/wp-content/uploads/2016/03/Raspberry-Pi-DS18B20.png"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1.xml"/><Relationship Id="rId5" Type="http://schemas.openxmlformats.org/officeDocument/2006/relationships/image" Target="../media/image9.jpg"/><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98171" y="304800"/>
            <a:ext cx="7575832" cy="1371599"/>
          </a:xfrm>
        </p:spPr>
        <p:txBody>
          <a:bodyPr/>
          <a:lstStyle/>
          <a:p>
            <a:pPr algn="ctr"/>
            <a:r>
              <a:rPr lang="en-US" sz="2000" b="1" dirty="0">
                <a:solidFill>
                  <a:srgbClr val="000000"/>
                </a:solidFill>
                <a:latin typeface="Times New Roman" pitchFamily="18" charset="0"/>
                <a:ea typeface="Calibri" pitchFamily="34" charset="0"/>
                <a:cs typeface="Times New Roman" pitchFamily="18" charset="0"/>
              </a:rPr>
              <a:t>K.L.E. Dr. M.S. SHESHGIRI COLLEGE OF ENGINEERING AND TECHNOLOGY</a:t>
            </a:r>
            <a:r>
              <a:rPr lang="en-US" sz="2000" dirty="0">
                <a:latin typeface="Times New Roman" pitchFamily="18" charset="0"/>
                <a:cs typeface="Times New Roman" pitchFamily="18" charset="0"/>
              </a:rPr>
              <a:t/>
            </a:r>
            <a:br>
              <a:rPr lang="en-US" sz="2000" dirty="0">
                <a:latin typeface="Times New Roman" pitchFamily="18" charset="0"/>
                <a:cs typeface="Times New Roman" pitchFamily="18" charset="0"/>
              </a:rPr>
            </a:br>
            <a:r>
              <a:rPr lang="en-US" sz="2000" b="1" dirty="0">
                <a:solidFill>
                  <a:srgbClr val="000000"/>
                </a:solidFill>
                <a:latin typeface="Times New Roman" pitchFamily="18" charset="0"/>
                <a:ea typeface="Calibri" pitchFamily="34" charset="0"/>
                <a:cs typeface="Times New Roman" pitchFamily="18" charset="0"/>
              </a:rPr>
              <a:t>DEPARTMENT OF ELECTRONICS AND COMMUNICATION ENGINEERING BELAGAVI-590008 </a:t>
            </a:r>
            <a:endParaRPr lang="en-IN" sz="2000" dirty="0"/>
          </a:p>
        </p:txBody>
      </p:sp>
      <p:sp>
        <p:nvSpPr>
          <p:cNvPr id="3" name="Subtitle 2"/>
          <p:cNvSpPr>
            <a:spLocks noGrp="1"/>
          </p:cNvSpPr>
          <p:nvPr>
            <p:ph type="subTitle" idx="1"/>
          </p:nvPr>
        </p:nvSpPr>
        <p:spPr>
          <a:xfrm>
            <a:off x="383177" y="1873623"/>
            <a:ext cx="10110652" cy="4840685"/>
          </a:xfrm>
        </p:spPr>
        <p:txBody>
          <a:bodyPr/>
          <a:lstStyle/>
          <a:p>
            <a:pPr algn="ctr"/>
            <a:r>
              <a:rPr lang="en-US" sz="2000" dirty="0">
                <a:latin typeface="Times New Roman" pitchFamily="18" charset="0"/>
                <a:cs typeface="Times New Roman" pitchFamily="18" charset="0"/>
              </a:rPr>
              <a:t>WATER MONITORING SYSTEM USING                                                                                                       HYDROPONICS </a:t>
            </a:r>
            <a:r>
              <a:rPr lang="en-US" sz="2000" dirty="0" smtClean="0">
                <a:latin typeface="Times New Roman" pitchFamily="18" charset="0"/>
                <a:cs typeface="Times New Roman" pitchFamily="18" charset="0"/>
              </a:rPr>
              <a:t>AGRICULTURE</a:t>
            </a:r>
            <a:endParaRPr lang="en-US" sz="2000" dirty="0" smtClean="0"/>
          </a:p>
          <a:p>
            <a:pPr algn="l"/>
            <a:r>
              <a:rPr lang="en-US" dirty="0" smtClean="0">
                <a:latin typeface="Times New Roman" pitchFamily="18" charset="0"/>
                <a:cs typeface="Times New Roman" pitchFamily="18" charset="0"/>
              </a:rPr>
              <a:t>                              Under the guidance of</a:t>
            </a:r>
          </a:p>
          <a:p>
            <a:pPr algn="l"/>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Prof.Sushant</a:t>
            </a:r>
            <a:r>
              <a:rPr lang="en-US" dirty="0" smtClean="0">
                <a:latin typeface="Times New Roman" pitchFamily="18" charset="0"/>
                <a:cs typeface="Times New Roman" pitchFamily="18" charset="0"/>
              </a:rPr>
              <a:t> </a:t>
            </a:r>
            <a:r>
              <a:rPr lang="en-US" dirty="0" err="1">
                <a:latin typeface="Times New Roman" pitchFamily="18" charset="0"/>
                <a:cs typeface="Times New Roman" pitchFamily="18" charset="0"/>
              </a:rPr>
              <a:t>Jadhav</a:t>
            </a:r>
            <a:endParaRPr lang="en-US" dirty="0">
              <a:latin typeface="Times New Roman" pitchFamily="18" charset="0"/>
              <a:cs typeface="Times New Roman" pitchFamily="18" charset="0"/>
            </a:endParaRPr>
          </a:p>
          <a:p>
            <a:pPr algn="l"/>
            <a:endParaRPr lang="en-US" dirty="0">
              <a:latin typeface="Times New Roman" pitchFamily="18" charset="0"/>
              <a:cs typeface="Times New Roman" pitchFamily="18" charset="0"/>
            </a:endParaRPr>
          </a:p>
          <a:p>
            <a:pPr algn="l"/>
            <a:r>
              <a:rPr lang="en-US" dirty="0">
                <a:latin typeface="Times New Roman" pitchFamily="18" charset="0"/>
                <a:cs typeface="Times New Roman" pitchFamily="18" charset="0"/>
              </a:rPr>
              <a:t> Team members </a:t>
            </a:r>
          </a:p>
          <a:p>
            <a:pPr marL="514350" indent="-514350" algn="l">
              <a:buFont typeface="+mj-lt"/>
              <a:buAutoNum type="arabicPeriod"/>
            </a:pPr>
            <a:r>
              <a:rPr lang="en-US" dirty="0" err="1">
                <a:latin typeface="Times New Roman" pitchFamily="18" charset="0"/>
                <a:cs typeface="Times New Roman" pitchFamily="18" charset="0"/>
              </a:rPr>
              <a:t>Prajwal</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Sampgaon</a:t>
            </a:r>
            <a:r>
              <a:rPr lang="en-US" dirty="0">
                <a:latin typeface="Times New Roman" pitchFamily="18" charset="0"/>
                <a:cs typeface="Times New Roman" pitchFamily="18" charset="0"/>
              </a:rPr>
              <a:t> -          2KL16EC050</a:t>
            </a:r>
          </a:p>
          <a:p>
            <a:pPr marL="514350" indent="-514350" algn="l">
              <a:buFont typeface="+mj-lt"/>
              <a:buAutoNum type="arabicPeriod"/>
            </a:pPr>
            <a:r>
              <a:rPr lang="en-US" dirty="0" err="1">
                <a:latin typeface="Times New Roman" pitchFamily="18" charset="0"/>
                <a:cs typeface="Times New Roman" pitchFamily="18" charset="0"/>
              </a:rPr>
              <a:t>PavanKumar</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Budihal</a:t>
            </a:r>
            <a:r>
              <a:rPr lang="en-US" dirty="0">
                <a:latin typeface="Times New Roman" pitchFamily="18" charset="0"/>
                <a:cs typeface="Times New Roman" pitchFamily="18" charset="0"/>
              </a:rPr>
              <a:t>-      2KL16EC048</a:t>
            </a:r>
          </a:p>
          <a:p>
            <a:pPr marL="514350" indent="-514350" algn="l">
              <a:buFont typeface="+mj-lt"/>
              <a:buAutoNum type="arabicPeriod"/>
            </a:pPr>
            <a:r>
              <a:rPr lang="en-US" dirty="0" err="1">
                <a:latin typeface="Times New Roman" pitchFamily="18" charset="0"/>
                <a:cs typeface="Times New Roman" pitchFamily="18" charset="0"/>
              </a:rPr>
              <a:t>Meghana</a:t>
            </a:r>
            <a:r>
              <a:rPr lang="en-US" dirty="0">
                <a:latin typeface="Times New Roman" pitchFamily="18" charset="0"/>
                <a:cs typeface="Times New Roman" pitchFamily="18" charset="0"/>
              </a:rPr>
              <a:t> P R-                   2KL16EC035</a:t>
            </a:r>
          </a:p>
          <a:p>
            <a:pPr marL="514350" indent="-514350" algn="l">
              <a:buFont typeface="+mj-lt"/>
              <a:buAutoNum type="arabicPeriod"/>
            </a:pPr>
            <a:r>
              <a:rPr lang="en-US" dirty="0" err="1">
                <a:latin typeface="Times New Roman" pitchFamily="18" charset="0"/>
                <a:cs typeface="Times New Roman" pitchFamily="18" charset="0"/>
              </a:rPr>
              <a:t>Apoorva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Sangam</a:t>
            </a:r>
            <a:r>
              <a:rPr lang="en-US" dirty="0">
                <a:latin typeface="Times New Roman" pitchFamily="18" charset="0"/>
                <a:cs typeface="Times New Roman" pitchFamily="18" charset="0"/>
              </a:rPr>
              <a:t> -           2KL16EC012         </a:t>
            </a:r>
          </a:p>
        </p:txBody>
      </p:sp>
      <p:pic>
        <p:nvPicPr>
          <p:cNvPr id="4" name="Picture 3"/>
          <p:cNvPicPr>
            <a:picLocks noChangeAspect="1"/>
          </p:cNvPicPr>
          <p:nvPr/>
        </p:nvPicPr>
        <p:blipFill>
          <a:blip r:embed="rId2"/>
          <a:stretch>
            <a:fillRect/>
          </a:stretch>
        </p:blipFill>
        <p:spPr>
          <a:xfrm>
            <a:off x="219832" y="113211"/>
            <a:ext cx="1371719" cy="1450974"/>
          </a:xfrm>
          <a:prstGeom prst="rect">
            <a:avLst/>
          </a:prstGeom>
        </p:spPr>
      </p:pic>
      <p:pic>
        <p:nvPicPr>
          <p:cNvPr id="5" name="Picture 4"/>
          <p:cNvPicPr>
            <a:picLocks noChangeAspect="1"/>
          </p:cNvPicPr>
          <p:nvPr/>
        </p:nvPicPr>
        <p:blipFill>
          <a:blip r:embed="rId3"/>
          <a:stretch>
            <a:fillRect/>
          </a:stretch>
        </p:blipFill>
        <p:spPr>
          <a:xfrm>
            <a:off x="9103001" y="113211"/>
            <a:ext cx="1597290" cy="1450974"/>
          </a:xfrm>
          <a:prstGeom prst="rect">
            <a:avLst/>
          </a:prstGeom>
        </p:spPr>
      </p:pic>
    </p:spTree>
    <p:extLst>
      <p:ext uri="{BB962C8B-B14F-4D97-AF65-F5344CB8AC3E}">
        <p14:creationId xmlns:p14="http://schemas.microsoft.com/office/powerpoint/2010/main" val="14225571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71556" y="293018"/>
            <a:ext cx="7766936" cy="299165"/>
          </a:xfrm>
        </p:spPr>
        <p:txBody>
          <a:bodyPr/>
          <a:lstStyle/>
          <a:p>
            <a:pPr algn="ctr"/>
            <a:r>
              <a:rPr lang="en-US" sz="3200" dirty="0" smtClean="0"/>
              <a:t>NUTRIENTS</a:t>
            </a:r>
            <a:endParaRPr lang="en-IN" sz="3200" dirty="0"/>
          </a:p>
        </p:txBody>
      </p:sp>
      <p:sp>
        <p:nvSpPr>
          <p:cNvPr id="3" name="Subtitle 2"/>
          <p:cNvSpPr>
            <a:spLocks noGrp="1"/>
          </p:cNvSpPr>
          <p:nvPr>
            <p:ph type="subTitle" idx="1"/>
          </p:nvPr>
        </p:nvSpPr>
        <p:spPr>
          <a:xfrm>
            <a:off x="654424" y="592183"/>
            <a:ext cx="9601200" cy="6005841"/>
          </a:xfrm>
        </p:spPr>
        <p:txBody>
          <a:bodyPr>
            <a:normAutofit/>
          </a:bodyPr>
          <a:lstStyle/>
          <a:p>
            <a:pPr marL="285750" indent="-285750" algn="l">
              <a:buFont typeface="Arial" panose="020B0604020202020204" pitchFamily="34" charset="0"/>
              <a:buChar char="•"/>
            </a:pPr>
            <a:r>
              <a:rPr lang="en-US" sz="1600" dirty="0"/>
              <a:t>NOURISHMENT FOR ANY PLANT - Ideal set of nutrients that make any plant (like VEGETABLES, FRUITS, FLOWERS OR HERBS) healthy. You can use it in HYDROPONIC SYSTEMS, SOIL OR COCOPEAT FARMING.</a:t>
            </a:r>
          </a:p>
          <a:p>
            <a:pPr marL="285750" indent="-285750" algn="l">
              <a:buFont typeface="Arial" panose="020B0604020202020204" pitchFamily="34" charset="0"/>
              <a:buChar char="•"/>
            </a:pPr>
            <a:r>
              <a:rPr lang="en-US" sz="1600" dirty="0"/>
              <a:t>HIGH QUALITY POWDER CONCENTRATE -Contains highly purified concentrates for maximum solubility, optimum nutrition and even fruiting, flowering and blooming of the plant.</a:t>
            </a:r>
          </a:p>
          <a:p>
            <a:pPr marL="285750" indent="-285750" algn="l">
              <a:buFont typeface="Arial" panose="020B0604020202020204" pitchFamily="34" charset="0"/>
              <a:buChar char="•"/>
            </a:pPr>
            <a:r>
              <a:rPr lang="en-US" sz="1600" dirty="0"/>
              <a:t>QUICK ABSORPTION - All the ingredients are easily absorbed by the plant through the roots. The nutrient intake is extremely quick which enables the plant to focus on growing rather than spending its energy on active transport of nutrients</a:t>
            </a:r>
            <a:r>
              <a:rPr lang="en-US" dirty="0"/>
              <a:t>.</a:t>
            </a:r>
          </a:p>
          <a:p>
            <a:pPr algn="l"/>
            <a:r>
              <a:rPr lang="en-IN" b="1" dirty="0"/>
              <a:t>Part 1</a:t>
            </a:r>
            <a:r>
              <a:rPr lang="en-IN" dirty="0"/>
              <a:t>: Micro Nutrients - </a:t>
            </a:r>
            <a:r>
              <a:rPr lang="en-IN" dirty="0" smtClean="0"/>
              <a:t>EpsomSalt,Borax,ManganeseSulphate,ZincSulphate,CopperSulphate,Common </a:t>
            </a:r>
            <a:r>
              <a:rPr lang="en-IN" dirty="0"/>
              <a:t>Salt, Ammonium </a:t>
            </a:r>
            <a:r>
              <a:rPr lang="en-IN" dirty="0" err="1"/>
              <a:t>Molybdyte</a:t>
            </a:r>
            <a:r>
              <a:rPr lang="en-IN" dirty="0"/>
              <a:t>.</a:t>
            </a:r>
          </a:p>
          <a:p>
            <a:pPr algn="l"/>
            <a:r>
              <a:rPr lang="en-IN" b="1" dirty="0"/>
              <a:t>Part 2</a:t>
            </a:r>
            <a:r>
              <a:rPr lang="en-IN" dirty="0"/>
              <a:t>: Iron </a:t>
            </a:r>
            <a:r>
              <a:rPr lang="en-IN" dirty="0" err="1"/>
              <a:t>Chellate</a:t>
            </a:r>
            <a:endParaRPr lang="en-IN" dirty="0"/>
          </a:p>
          <a:p>
            <a:pPr algn="l"/>
            <a:r>
              <a:rPr lang="en-IN" b="1" dirty="0"/>
              <a:t>Part 3</a:t>
            </a:r>
            <a:r>
              <a:rPr lang="en-IN" dirty="0"/>
              <a:t>: Mono Ammonium Phosphate</a:t>
            </a:r>
          </a:p>
          <a:p>
            <a:pPr algn="l"/>
            <a:r>
              <a:rPr lang="en-IN" b="1" dirty="0"/>
              <a:t>Part 4</a:t>
            </a:r>
            <a:r>
              <a:rPr lang="en-IN" dirty="0"/>
              <a:t>: Calcium Nitrate</a:t>
            </a:r>
          </a:p>
          <a:p>
            <a:pPr algn="l"/>
            <a:r>
              <a:rPr lang="en-IN" b="1" dirty="0"/>
              <a:t>Part 5</a:t>
            </a:r>
            <a:r>
              <a:rPr lang="en-IN" dirty="0"/>
              <a:t>: Potassium Nitrate</a:t>
            </a:r>
          </a:p>
          <a:p>
            <a:pPr algn="l"/>
            <a:r>
              <a:rPr lang="en-US" dirty="0"/>
              <a:t/>
            </a:r>
            <a:br>
              <a:rPr lang="en-US" dirty="0"/>
            </a:br>
            <a:endParaRPr lang="en-IN"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2282" t="4833" r="25312" b="2080"/>
          <a:stretch/>
        </p:blipFill>
        <p:spPr>
          <a:xfrm rot="5400000">
            <a:off x="5182757" y="3664249"/>
            <a:ext cx="2462354" cy="3405196"/>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28788" t="4258" r="34670" b="4436"/>
          <a:stretch/>
        </p:blipFill>
        <p:spPr>
          <a:xfrm rot="5400000">
            <a:off x="8738601" y="3818258"/>
            <a:ext cx="2462353" cy="3097178"/>
          </a:xfrm>
          <a:prstGeom prst="rect">
            <a:avLst/>
          </a:prstGeom>
        </p:spPr>
      </p:pic>
    </p:spTree>
    <p:extLst>
      <p:ext uri="{BB962C8B-B14F-4D97-AF65-F5344CB8AC3E}">
        <p14:creationId xmlns:p14="http://schemas.microsoft.com/office/powerpoint/2010/main" val="22434049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866083057"/>
              </p:ext>
            </p:extLst>
          </p:nvPr>
        </p:nvGraphicFramePr>
        <p:xfrm>
          <a:off x="677863" y="235132"/>
          <a:ext cx="7718712" cy="4249782"/>
        </p:xfrm>
        <a:graphic>
          <a:graphicData uri="http://schemas.openxmlformats.org/drawingml/2006/table">
            <a:tbl>
              <a:tblPr/>
              <a:tblGrid>
                <a:gridCol w="2529552">
                  <a:extLst>
                    <a:ext uri="{9D8B030D-6E8A-4147-A177-3AD203B41FA5}">
                      <a16:colId xmlns:a16="http://schemas.microsoft.com/office/drawing/2014/main" val="1445452057"/>
                    </a:ext>
                  </a:extLst>
                </a:gridCol>
                <a:gridCol w="3425758">
                  <a:extLst>
                    <a:ext uri="{9D8B030D-6E8A-4147-A177-3AD203B41FA5}">
                      <a16:colId xmlns:a16="http://schemas.microsoft.com/office/drawing/2014/main" val="2473413642"/>
                    </a:ext>
                  </a:extLst>
                </a:gridCol>
                <a:gridCol w="1763402">
                  <a:extLst>
                    <a:ext uri="{9D8B030D-6E8A-4147-A177-3AD203B41FA5}">
                      <a16:colId xmlns:a16="http://schemas.microsoft.com/office/drawing/2014/main" val="3356500942"/>
                    </a:ext>
                  </a:extLst>
                </a:gridCol>
              </a:tblGrid>
              <a:tr h="4249782">
                <a:tc>
                  <a:txBody>
                    <a:bodyPr/>
                    <a:lstStyle/>
                    <a:p>
                      <a:pPr fontAlgn="t"/>
                      <a:r>
                        <a:rPr lang="en-IN" sz="2400" b="0" dirty="0" smtClean="0">
                          <a:effectLst/>
                          <a:latin typeface="inherit"/>
                        </a:rPr>
                        <a:t>Yield:</a:t>
                      </a:r>
                      <a:r>
                        <a:rPr lang="en-IN" sz="1800" b="0" dirty="0" smtClean="0">
                          <a:effectLst/>
                          <a:latin typeface="inherit"/>
                        </a:rPr>
                        <a:t> </a:t>
                      </a:r>
                      <a:endParaRPr lang="en-IN" sz="1800" b="0" dirty="0">
                        <a:effectLst/>
                        <a:latin typeface="inherit"/>
                      </a:endParaRPr>
                    </a:p>
                    <a:p>
                      <a:pPr marL="285750" indent="-285750" fontAlgn="t">
                        <a:buFont typeface="Arial" panose="020B0604020202020204" pitchFamily="34" charset="0"/>
                        <a:buChar char="•"/>
                      </a:pPr>
                      <a:r>
                        <a:rPr lang="en-IN" sz="1800" dirty="0">
                          <a:effectLst/>
                        </a:rPr>
                        <a:t>A </a:t>
                      </a:r>
                      <a:r>
                        <a:rPr lang="en-IN" sz="1800" dirty="0" err="1">
                          <a:effectLst/>
                        </a:rPr>
                        <a:t>Pindpipe</a:t>
                      </a:r>
                      <a:r>
                        <a:rPr lang="en-IN" sz="1800" dirty="0">
                          <a:effectLst/>
                        </a:rPr>
                        <a:t> can grow </a:t>
                      </a:r>
                      <a:r>
                        <a:rPr lang="en-IN" sz="1800" dirty="0" err="1">
                          <a:effectLst/>
                        </a:rPr>
                        <a:t>upto</a:t>
                      </a:r>
                      <a:r>
                        <a:rPr lang="en-IN" sz="1800" dirty="0">
                          <a:effectLst/>
                        </a:rPr>
                        <a:t> </a:t>
                      </a:r>
                      <a:r>
                        <a:rPr lang="en-IN" sz="1800" b="1" dirty="0">
                          <a:effectLst/>
                        </a:rPr>
                        <a:t>5 plants</a:t>
                      </a:r>
                      <a:r>
                        <a:rPr lang="en-IN" sz="1800" b="1" dirty="0" smtClean="0">
                          <a:effectLst/>
                        </a:rPr>
                        <a:t>.</a:t>
                      </a:r>
                      <a:endParaRPr lang="en-IN" sz="1800" dirty="0">
                        <a:effectLst/>
                      </a:endParaRPr>
                    </a:p>
                    <a:p>
                      <a:pPr marL="285750" indent="-285750" fontAlgn="t">
                        <a:buFont typeface="Arial" panose="020B0604020202020204" pitchFamily="34" charset="0"/>
                        <a:buChar char="•"/>
                      </a:pPr>
                      <a:r>
                        <a:rPr lang="en-IN" sz="1800" b="1" dirty="0">
                          <a:effectLst/>
                        </a:rPr>
                        <a:t>Seeds:</a:t>
                      </a:r>
                      <a:r>
                        <a:rPr lang="en-IN" sz="1800" dirty="0">
                          <a:effectLst/>
                        </a:rPr>
                        <a:t> Sow about 5-6 seeds in each net pot or transplant after germination.</a:t>
                      </a:r>
                    </a:p>
                    <a:p>
                      <a:pPr marL="285750" indent="-285750" fontAlgn="t">
                        <a:buFont typeface="Arial" panose="020B0604020202020204" pitchFamily="34" charset="0"/>
                        <a:buChar char="•"/>
                      </a:pPr>
                      <a:r>
                        <a:rPr lang="en-IN" sz="1800" b="1" dirty="0">
                          <a:effectLst/>
                        </a:rPr>
                        <a:t>Average Output :</a:t>
                      </a:r>
                      <a:r>
                        <a:rPr lang="en-IN" sz="1800" dirty="0">
                          <a:effectLst/>
                        </a:rPr>
                        <a:t> 100 </a:t>
                      </a:r>
                      <a:r>
                        <a:rPr lang="en-IN" sz="1800" dirty="0" err="1">
                          <a:effectLst/>
                        </a:rPr>
                        <a:t>gms</a:t>
                      </a:r>
                      <a:r>
                        <a:rPr lang="en-IN" sz="1800" dirty="0">
                          <a:effectLst/>
                        </a:rPr>
                        <a:t> per net pot (For Lettuce)</a:t>
                      </a:r>
                    </a:p>
                    <a:p>
                      <a:pPr marL="285750" indent="-285750" fontAlgn="t">
                        <a:buFont typeface="Arial" panose="020B0604020202020204" pitchFamily="34" charset="0"/>
                        <a:buChar char="•"/>
                      </a:pPr>
                      <a:r>
                        <a:rPr lang="en-IN" sz="1800" b="1" dirty="0">
                          <a:effectLst/>
                        </a:rPr>
                        <a:t>Technology Used: </a:t>
                      </a:r>
                      <a:r>
                        <a:rPr lang="en-IN" sz="1800" dirty="0">
                          <a:effectLst/>
                        </a:rPr>
                        <a:t>Deep Water Culture (DWC</a:t>
                      </a:r>
                      <a:r>
                        <a:rPr lang="en-IN" sz="1800" dirty="0" smtClean="0">
                          <a:effectLst/>
                        </a:rPr>
                        <a:t>)</a:t>
                      </a:r>
                      <a:endParaRPr lang="en-IN" sz="1800" dirty="0">
                        <a:effectLst/>
                      </a:endParaRPr>
                    </a:p>
                  </a:txBody>
                  <a:tcPr marL="22698" marR="22698" marT="22698" marB="45397">
                    <a:lnL>
                      <a:noFill/>
                    </a:lnL>
                    <a:lnR>
                      <a:noFill/>
                    </a:lnR>
                    <a:lnT>
                      <a:noFill/>
                    </a:lnT>
                    <a:lnB>
                      <a:noFill/>
                    </a:lnB>
                    <a:solidFill>
                      <a:srgbClr val="FFFFFF"/>
                    </a:solidFill>
                  </a:tcPr>
                </a:tc>
                <a:tc>
                  <a:txBody>
                    <a:bodyPr/>
                    <a:lstStyle/>
                    <a:p>
                      <a:pPr fontAlgn="t"/>
                      <a:r>
                        <a:rPr lang="en-IN" sz="1800" b="0" dirty="0" smtClean="0">
                          <a:effectLst/>
                          <a:latin typeface="inherit"/>
                        </a:rPr>
                        <a:t> </a:t>
                      </a:r>
                      <a:r>
                        <a:rPr lang="en-IN" sz="2000" b="0" dirty="0" smtClean="0">
                          <a:effectLst/>
                          <a:latin typeface="inherit"/>
                        </a:rPr>
                        <a:t>Dimensions:</a:t>
                      </a:r>
                    </a:p>
                    <a:p>
                      <a:pPr marL="285750" indent="-285750" fontAlgn="t">
                        <a:buFont typeface="Arial" panose="020B0604020202020204" pitchFamily="34" charset="0"/>
                        <a:buChar char="•"/>
                      </a:pPr>
                      <a:r>
                        <a:rPr lang="en-IN" sz="1800" b="1" dirty="0" err="1" smtClean="0">
                          <a:solidFill>
                            <a:srgbClr val="333333"/>
                          </a:solidFill>
                          <a:effectLst/>
                        </a:rPr>
                        <a:t>Pindpipe</a:t>
                      </a:r>
                      <a:r>
                        <a:rPr lang="en-IN" sz="1800" b="1" dirty="0" smtClean="0">
                          <a:solidFill>
                            <a:srgbClr val="333333"/>
                          </a:solidFill>
                          <a:effectLst/>
                        </a:rPr>
                        <a:t> </a:t>
                      </a:r>
                      <a:r>
                        <a:rPr lang="en-IN" sz="1800" b="1" dirty="0">
                          <a:solidFill>
                            <a:srgbClr val="333333"/>
                          </a:solidFill>
                          <a:effectLst/>
                        </a:rPr>
                        <a:t>Length</a:t>
                      </a:r>
                      <a:r>
                        <a:rPr lang="en-IN" sz="1800" dirty="0">
                          <a:solidFill>
                            <a:srgbClr val="333333"/>
                          </a:solidFill>
                          <a:effectLst/>
                        </a:rPr>
                        <a:t> = 26 inches</a:t>
                      </a:r>
                      <a:endParaRPr lang="en-IN" sz="1800" dirty="0">
                        <a:solidFill>
                          <a:srgbClr val="AAAAAA"/>
                        </a:solidFill>
                        <a:effectLst/>
                      </a:endParaRPr>
                    </a:p>
                    <a:p>
                      <a:pPr marL="285750" indent="-285750" fontAlgn="t">
                        <a:buFont typeface="Arial" panose="020B0604020202020204" pitchFamily="34" charset="0"/>
                        <a:buChar char="•"/>
                      </a:pPr>
                      <a:r>
                        <a:rPr lang="en-IN" sz="1800" b="1" dirty="0" err="1" smtClean="0">
                          <a:solidFill>
                            <a:srgbClr val="333333"/>
                          </a:solidFill>
                          <a:effectLst/>
                        </a:rPr>
                        <a:t>Pindpipe</a:t>
                      </a:r>
                      <a:r>
                        <a:rPr lang="en-IN" sz="1800" b="1" dirty="0" smtClean="0">
                          <a:solidFill>
                            <a:srgbClr val="333333"/>
                          </a:solidFill>
                          <a:effectLst/>
                        </a:rPr>
                        <a:t> </a:t>
                      </a:r>
                      <a:r>
                        <a:rPr lang="en-IN" sz="1800" b="1" dirty="0">
                          <a:solidFill>
                            <a:srgbClr val="333333"/>
                          </a:solidFill>
                          <a:effectLst/>
                        </a:rPr>
                        <a:t>Diameter </a:t>
                      </a:r>
                      <a:r>
                        <a:rPr lang="en-IN" sz="1800" dirty="0">
                          <a:solidFill>
                            <a:srgbClr val="333333"/>
                          </a:solidFill>
                          <a:effectLst/>
                        </a:rPr>
                        <a:t>= 3 inches</a:t>
                      </a:r>
                      <a:endParaRPr lang="en-IN" sz="1800" dirty="0">
                        <a:solidFill>
                          <a:srgbClr val="AAAAAA"/>
                        </a:solidFill>
                        <a:effectLst/>
                      </a:endParaRPr>
                    </a:p>
                    <a:p>
                      <a:pPr marL="285750" indent="-285750" fontAlgn="t">
                        <a:buFont typeface="Arial" panose="020B0604020202020204" pitchFamily="34" charset="0"/>
                        <a:buChar char="•"/>
                      </a:pPr>
                      <a:r>
                        <a:rPr lang="en-IN" sz="1800" b="1" dirty="0" smtClean="0">
                          <a:solidFill>
                            <a:srgbClr val="333333"/>
                          </a:solidFill>
                          <a:effectLst/>
                        </a:rPr>
                        <a:t>Stand </a:t>
                      </a:r>
                      <a:r>
                        <a:rPr lang="en-IN" sz="1800" b="1" dirty="0">
                          <a:solidFill>
                            <a:srgbClr val="333333"/>
                          </a:solidFill>
                          <a:effectLst/>
                        </a:rPr>
                        <a:t>Width </a:t>
                      </a:r>
                      <a:r>
                        <a:rPr lang="en-IN" sz="1800" dirty="0">
                          <a:solidFill>
                            <a:srgbClr val="333333"/>
                          </a:solidFill>
                          <a:effectLst/>
                        </a:rPr>
                        <a:t>= 4 inches</a:t>
                      </a:r>
                      <a:endParaRPr lang="en-IN" sz="1800" dirty="0">
                        <a:solidFill>
                          <a:srgbClr val="AAAAAA"/>
                        </a:solidFill>
                        <a:effectLst/>
                      </a:endParaRPr>
                    </a:p>
                    <a:p>
                      <a:pPr marL="285750" indent="-285750" fontAlgn="t">
                        <a:buFont typeface="Arial" panose="020B0604020202020204" pitchFamily="34" charset="0"/>
                        <a:buChar char="•"/>
                      </a:pPr>
                      <a:r>
                        <a:rPr lang="en-IN" sz="1800" b="1" dirty="0" smtClean="0">
                          <a:solidFill>
                            <a:srgbClr val="333333"/>
                          </a:solidFill>
                          <a:effectLst/>
                        </a:rPr>
                        <a:t>Net </a:t>
                      </a:r>
                      <a:r>
                        <a:rPr lang="en-IN" sz="1800" b="1" dirty="0">
                          <a:solidFill>
                            <a:srgbClr val="333333"/>
                          </a:solidFill>
                          <a:effectLst/>
                        </a:rPr>
                        <a:t>Pot Diameter</a:t>
                      </a:r>
                      <a:r>
                        <a:rPr lang="en-IN" sz="1800" dirty="0">
                          <a:solidFill>
                            <a:srgbClr val="333333"/>
                          </a:solidFill>
                          <a:effectLst/>
                        </a:rPr>
                        <a:t> = 2 inches</a:t>
                      </a:r>
                      <a:endParaRPr lang="en-IN" sz="1800" dirty="0">
                        <a:solidFill>
                          <a:srgbClr val="AAAAAA"/>
                        </a:solidFill>
                        <a:effectLst/>
                      </a:endParaRPr>
                    </a:p>
                  </a:txBody>
                  <a:tcPr marL="22698" marR="22698" marT="22698" marB="45397">
                    <a:lnL>
                      <a:noFill/>
                    </a:lnL>
                    <a:lnR>
                      <a:noFill/>
                    </a:lnR>
                    <a:lnT>
                      <a:noFill/>
                    </a:lnT>
                    <a:lnB>
                      <a:noFill/>
                    </a:lnB>
                    <a:solidFill>
                      <a:srgbClr val="FFFFFF"/>
                    </a:solidFill>
                  </a:tcPr>
                </a:tc>
                <a:tc>
                  <a:txBody>
                    <a:bodyPr/>
                    <a:lstStyle/>
                    <a:p>
                      <a:pPr fontAlgn="t"/>
                      <a:r>
                        <a:rPr lang="en-US" sz="2400" b="0" dirty="0" smtClean="0">
                          <a:effectLst/>
                          <a:latin typeface="inherit"/>
                        </a:rPr>
                        <a:t>Material:</a:t>
                      </a:r>
                      <a:endParaRPr lang="en-US" sz="2400" b="0" dirty="0">
                        <a:effectLst/>
                        <a:latin typeface="inherit"/>
                      </a:endParaRPr>
                    </a:p>
                    <a:p>
                      <a:pPr marL="285750" indent="-285750" fontAlgn="t">
                        <a:buFont typeface="Arial" panose="020B0604020202020204" pitchFamily="34" charset="0"/>
                        <a:buChar char="•"/>
                      </a:pPr>
                      <a:r>
                        <a:rPr lang="en-US" sz="1800" dirty="0">
                          <a:solidFill>
                            <a:srgbClr val="333333"/>
                          </a:solidFill>
                          <a:effectLst/>
                        </a:rPr>
                        <a:t>For the </a:t>
                      </a:r>
                      <a:r>
                        <a:rPr lang="en-US" sz="1800" dirty="0" smtClean="0">
                          <a:solidFill>
                            <a:srgbClr val="333333"/>
                          </a:solidFill>
                          <a:effectLst/>
                        </a:rPr>
                        <a:t>pipe </a:t>
                      </a:r>
                      <a:r>
                        <a:rPr lang="en-US" sz="1800" dirty="0">
                          <a:solidFill>
                            <a:srgbClr val="333333"/>
                          </a:solidFill>
                          <a:effectLst/>
                        </a:rPr>
                        <a:t>we </a:t>
                      </a:r>
                      <a:r>
                        <a:rPr lang="en-US" sz="1800" dirty="0" smtClean="0">
                          <a:solidFill>
                            <a:srgbClr val="333333"/>
                          </a:solidFill>
                          <a:effectLst/>
                        </a:rPr>
                        <a:t>used</a:t>
                      </a:r>
                      <a:r>
                        <a:rPr lang="en-US" sz="1800" dirty="0">
                          <a:solidFill>
                            <a:srgbClr val="333333"/>
                          </a:solidFill>
                          <a:effectLst/>
                        </a:rPr>
                        <a:t> </a:t>
                      </a:r>
                      <a:r>
                        <a:rPr lang="en-US" sz="1800" b="1" dirty="0">
                          <a:solidFill>
                            <a:srgbClr val="333333"/>
                          </a:solidFill>
                          <a:effectLst/>
                        </a:rPr>
                        <a:t>Food Grade PVC</a:t>
                      </a:r>
                      <a:r>
                        <a:rPr lang="en-US" sz="1800" b="1" dirty="0" smtClean="0">
                          <a:solidFill>
                            <a:srgbClr val="333333"/>
                          </a:solidFill>
                          <a:effectLst/>
                        </a:rPr>
                        <a:t>.</a:t>
                      </a:r>
                      <a:endParaRPr lang="en-US" sz="1800" dirty="0">
                        <a:solidFill>
                          <a:srgbClr val="AAAAAA"/>
                        </a:solidFill>
                        <a:effectLst/>
                      </a:endParaRPr>
                    </a:p>
                  </a:txBody>
                  <a:tcPr marL="22698" marR="90794" marT="22698" marB="45397">
                    <a:lnL>
                      <a:noFill/>
                    </a:lnL>
                    <a:lnR>
                      <a:noFill/>
                    </a:lnR>
                    <a:lnT>
                      <a:noFill/>
                    </a:lnT>
                    <a:lnB>
                      <a:noFill/>
                    </a:lnB>
                    <a:solidFill>
                      <a:srgbClr val="FFFFFF"/>
                    </a:solidFill>
                  </a:tcPr>
                </a:tc>
                <a:extLst>
                  <a:ext uri="{0D108BD9-81ED-4DB2-BD59-A6C34878D82A}">
                    <a16:rowId xmlns:a16="http://schemas.microsoft.com/office/drawing/2014/main" val="1684691640"/>
                  </a:ext>
                </a:extLst>
              </a:tr>
            </a:tbl>
          </a:graphicData>
        </a:graphic>
      </p:graphicFrame>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5080" t="35354" r="11409" b="10181"/>
          <a:stretch/>
        </p:blipFill>
        <p:spPr>
          <a:xfrm>
            <a:off x="3690447" y="1858239"/>
            <a:ext cx="5400675" cy="2465294"/>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3748" t="29322" r="12205" b="36289"/>
          <a:stretch/>
        </p:blipFill>
        <p:spPr>
          <a:xfrm>
            <a:off x="269339" y="4040778"/>
            <a:ext cx="3344092" cy="2403565"/>
          </a:xfrm>
          <a:prstGeom prst="rect">
            <a:avLst/>
          </a:prstGeom>
        </p:spPr>
      </p:pic>
    </p:spTree>
    <p:extLst>
      <p:ext uri="{BB962C8B-B14F-4D97-AF65-F5344CB8AC3E}">
        <p14:creationId xmlns:p14="http://schemas.microsoft.com/office/powerpoint/2010/main" val="9328732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38125"/>
            <a:ext cx="7766936" cy="733425"/>
          </a:xfrm>
        </p:spPr>
        <p:txBody>
          <a:bodyPr/>
          <a:lstStyle/>
          <a:p>
            <a:pPr algn="ctr"/>
            <a:r>
              <a:rPr lang="en-US" sz="2800" dirty="0" smtClean="0"/>
              <a:t>AIR PUMP</a:t>
            </a:r>
            <a:endParaRPr lang="en-IN" sz="2800" dirty="0"/>
          </a:p>
        </p:txBody>
      </p:sp>
      <p:sp>
        <p:nvSpPr>
          <p:cNvPr id="3" name="Subtitle 2"/>
          <p:cNvSpPr>
            <a:spLocks noGrp="1"/>
          </p:cNvSpPr>
          <p:nvPr>
            <p:ph type="subTitle" idx="1"/>
          </p:nvPr>
        </p:nvSpPr>
        <p:spPr>
          <a:xfrm>
            <a:off x="485774" y="1381125"/>
            <a:ext cx="10163175" cy="5295900"/>
          </a:xfrm>
        </p:spPr>
        <p:txBody>
          <a:bodyPr/>
          <a:lstStyle/>
          <a:p>
            <a:pPr algn="l"/>
            <a:r>
              <a:rPr lang="en-US" dirty="0"/>
              <a:t>Plants need oxygen to survive. That's why it's super important to give them enough of this in water systems like hydroponics or </a:t>
            </a:r>
            <a:r>
              <a:rPr lang="en-US" dirty="0" err="1" smtClean="0"/>
              <a:t>aquaponics.If</a:t>
            </a:r>
            <a:r>
              <a:rPr lang="en-US" dirty="0" smtClean="0"/>
              <a:t> </a:t>
            </a:r>
            <a:r>
              <a:rPr lang="en-US" dirty="0"/>
              <a:t>so, an air pump is your best friend.</a:t>
            </a:r>
          </a:p>
          <a:p>
            <a:pPr algn="l"/>
            <a:r>
              <a:rPr lang="en-US" dirty="0" smtClean="0"/>
              <a:t>Air pump is</a:t>
            </a:r>
            <a:r>
              <a:rPr lang="en-US" b="1" dirty="0"/>
              <a:t> </a:t>
            </a:r>
            <a:r>
              <a:rPr lang="en-US" dirty="0"/>
              <a:t>with silicone tubing and </a:t>
            </a:r>
            <a:r>
              <a:rPr lang="en-US" dirty="0" err="1" smtClean="0"/>
              <a:t>Airstone.It</a:t>
            </a:r>
            <a:r>
              <a:rPr lang="en-US" dirty="0" smtClean="0"/>
              <a:t> continuously oxygenate the water solution </a:t>
            </a:r>
            <a:endParaRPr lang="en-IN"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8360" t="17112" r="27451" b="13369"/>
          <a:stretch/>
        </p:blipFill>
        <p:spPr>
          <a:xfrm rot="5400000">
            <a:off x="5434328" y="1843858"/>
            <a:ext cx="3143252" cy="5042624"/>
          </a:xfrm>
          <a:prstGeom prst="rect">
            <a:avLst/>
          </a:prstGeom>
        </p:spPr>
      </p:pic>
    </p:spTree>
    <p:extLst>
      <p:ext uri="{BB962C8B-B14F-4D97-AF65-F5344CB8AC3E}">
        <p14:creationId xmlns:p14="http://schemas.microsoft.com/office/powerpoint/2010/main" val="2068331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09006"/>
            <a:ext cx="7766936" cy="583474"/>
          </a:xfrm>
        </p:spPr>
        <p:txBody>
          <a:bodyPr/>
          <a:lstStyle/>
          <a:p>
            <a:pPr algn="just"/>
            <a:r>
              <a:rPr lang="en-US" sz="2400" dirty="0" smtClean="0"/>
              <a:t>METHODOLOGY</a:t>
            </a:r>
            <a:endParaRPr lang="en-IN" sz="2400" dirty="0"/>
          </a:p>
        </p:txBody>
      </p:sp>
      <p:sp>
        <p:nvSpPr>
          <p:cNvPr id="3" name="Subtitle 2"/>
          <p:cNvSpPr>
            <a:spLocks noGrp="1"/>
          </p:cNvSpPr>
          <p:nvPr>
            <p:ph type="subTitle" idx="1"/>
          </p:nvPr>
        </p:nvSpPr>
        <p:spPr>
          <a:xfrm>
            <a:off x="1507067" y="1175657"/>
            <a:ext cx="7766936" cy="5486400"/>
          </a:xfrm>
        </p:spPr>
        <p:txBody>
          <a:bodyPr/>
          <a:lstStyle/>
          <a:p>
            <a:pPr marL="285750" indent="-285750" algn="just">
              <a:buFont typeface="Arial" panose="020B0604020202020204" pitchFamily="34" charset="0"/>
              <a:buChar char="•"/>
            </a:pPr>
            <a:r>
              <a:rPr lang="en-US" dirty="0">
                <a:latin typeface="Times New Roman" pitchFamily="18" charset="0"/>
                <a:cs typeface="Times New Roman" pitchFamily="18" charset="0"/>
              </a:rPr>
              <a:t>By using microcontrollers and sensors, monitoring of parameters pH, electrical conductivity(EC),and water luminosity is </a:t>
            </a:r>
            <a:r>
              <a:rPr lang="en-US" dirty="0" smtClean="0">
                <a:latin typeface="Times New Roman" pitchFamily="18" charset="0"/>
                <a:cs typeface="Times New Roman" pitchFamily="18" charset="0"/>
              </a:rPr>
              <a:t>done.</a:t>
            </a:r>
          </a:p>
          <a:p>
            <a:pPr marL="285750" indent="-285750" algn="just">
              <a:buFont typeface="Arial" panose="020B0604020202020204" pitchFamily="34" charset="0"/>
              <a:buChar char="•"/>
            </a:pPr>
            <a:r>
              <a:rPr lang="en-US" dirty="0" smtClean="0">
                <a:latin typeface="Times New Roman" pitchFamily="18" charset="0"/>
                <a:cs typeface="Times New Roman" pitchFamily="18" charset="0"/>
              </a:rPr>
              <a:t>The </a:t>
            </a:r>
            <a:r>
              <a:rPr lang="en-US" dirty="0">
                <a:latin typeface="Times New Roman" pitchFamily="18" charset="0"/>
                <a:cs typeface="Times New Roman" pitchFamily="18" charset="0"/>
              </a:rPr>
              <a:t>microcontroller will </a:t>
            </a:r>
            <a:r>
              <a:rPr lang="en-US" dirty="0" err="1">
                <a:latin typeface="Times New Roman" pitchFamily="18" charset="0"/>
                <a:cs typeface="Times New Roman" pitchFamily="18" charset="0"/>
              </a:rPr>
              <a:t>continously</a:t>
            </a:r>
            <a:r>
              <a:rPr lang="en-US" dirty="0">
                <a:latin typeface="Times New Roman" pitchFamily="18" charset="0"/>
                <a:cs typeface="Times New Roman" pitchFamily="18" charset="0"/>
              </a:rPr>
              <a:t> monitor the water conditions where the plant is </a:t>
            </a:r>
            <a:r>
              <a:rPr lang="en-US" dirty="0" smtClean="0">
                <a:latin typeface="Times New Roman" pitchFamily="18" charset="0"/>
                <a:cs typeface="Times New Roman" pitchFamily="18" charset="0"/>
              </a:rPr>
              <a:t>placed.</a:t>
            </a:r>
            <a:r>
              <a:rPr lang="en-US" dirty="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marL="285750" indent="-285750" algn="just">
              <a:buFont typeface="Arial" panose="020B0604020202020204" pitchFamily="34" charset="0"/>
              <a:buChar char="•"/>
            </a:pPr>
            <a:r>
              <a:rPr lang="en-US" dirty="0" smtClean="0">
                <a:latin typeface="Times New Roman" pitchFamily="18" charset="0"/>
                <a:cs typeface="Times New Roman" pitchFamily="18" charset="0"/>
              </a:rPr>
              <a:t>we </a:t>
            </a:r>
            <a:r>
              <a:rPr lang="en-US" dirty="0">
                <a:latin typeface="Times New Roman" pitchFamily="18" charset="0"/>
                <a:cs typeface="Times New Roman" pitchFamily="18" charset="0"/>
              </a:rPr>
              <a:t>are monitoring pH, water conductivity and luminosity to achieve optimal growth of plants. In hydroponics the plants need to be kept at specific age value (typically 5 to 5.5) the water that we get in the tap does not have suitable pH value. The pH value had to be constantly monitored on daily bases</a:t>
            </a:r>
            <a:r>
              <a:rPr lang="en-US"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a:p>
            <a:pPr marL="285750" indent="-285750" algn="just">
              <a:buFont typeface="Arial" panose="020B0604020202020204" pitchFamily="34" charset="0"/>
              <a:buChar char="•"/>
            </a:pPr>
            <a:r>
              <a:rPr lang="en-US" dirty="0" smtClean="0">
                <a:latin typeface="Times New Roman" pitchFamily="18" charset="0"/>
                <a:cs typeface="Times New Roman" pitchFamily="18" charset="0"/>
              </a:rPr>
              <a:t>Giving </a:t>
            </a:r>
            <a:r>
              <a:rPr lang="en-US" dirty="0">
                <a:latin typeface="Times New Roman" pitchFamily="18" charset="0"/>
                <a:cs typeface="Times New Roman" pitchFamily="18" charset="0"/>
              </a:rPr>
              <a:t>lights to the plants is another major factor. In hydroponics plants need to be kept under light for 16 hours and in the dark for 8 hours to get maximum yield. For this we are using microcontroller through which we will turn ON/OFF the light .</a:t>
            </a:r>
          </a:p>
          <a:p>
            <a:pPr marL="285750" indent="-285750" algn="just">
              <a:buFont typeface="Arial" panose="020B0604020202020204" pitchFamily="34" charset="0"/>
              <a:buChar char="•"/>
            </a:pP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10069955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706582" y="266700"/>
            <a:ext cx="8229600" cy="1295400"/>
          </a:xfrm>
          <a:prstGeom prst="rect">
            <a:avLst/>
          </a:prstGeom>
        </p:spPr>
        <p:txBody>
          <a:bodyPr>
            <a:normAutofit fontScale="975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mtClean="0">
                <a:latin typeface="Times New Roman" pitchFamily="18" charset="0"/>
                <a:cs typeface="Times New Roman" pitchFamily="18" charset="0"/>
              </a:rPr>
              <a:t>Diagram of proposed system</a:t>
            </a:r>
            <a:br>
              <a:rPr lang="en-US" smtClean="0">
                <a:latin typeface="Times New Roman" pitchFamily="18" charset="0"/>
                <a:cs typeface="Times New Roman" pitchFamily="18" charset="0"/>
              </a:rPr>
            </a:br>
            <a:endParaRPr lang="en-US" dirty="0">
              <a:latin typeface="Times New Roman" pitchFamily="18" charset="0"/>
              <a:cs typeface="Times New Roman" pitchFamily="18" charset="0"/>
            </a:endParaRPr>
          </a:p>
        </p:txBody>
      </p:sp>
      <p:graphicFrame>
        <p:nvGraphicFramePr>
          <p:cNvPr id="3" name="Content Placeholder 10"/>
          <p:cNvGraphicFramePr>
            <a:graphicFrameLocks/>
          </p:cNvGraphicFramePr>
          <p:nvPr>
            <p:extLst>
              <p:ext uri="{D42A27DB-BD31-4B8C-83A1-F6EECF244321}">
                <p14:modId xmlns:p14="http://schemas.microsoft.com/office/powerpoint/2010/main" val="2875239164"/>
              </p:ext>
            </p:extLst>
          </p:nvPr>
        </p:nvGraphicFramePr>
        <p:xfrm>
          <a:off x="3276600" y="1600200"/>
          <a:ext cx="2438400" cy="4267200"/>
        </p:xfrm>
        <a:graphic>
          <a:graphicData uri="http://schemas.openxmlformats.org/drawingml/2006/table">
            <a:tbl>
              <a:tblPr/>
              <a:tblGrid>
                <a:gridCol w="2438400">
                  <a:extLst>
                    <a:ext uri="{9D8B030D-6E8A-4147-A177-3AD203B41FA5}">
                      <a16:colId xmlns:a16="http://schemas.microsoft.com/office/drawing/2014/main" val="20000"/>
                    </a:ext>
                  </a:extLst>
                </a:gridCol>
              </a:tblGrid>
              <a:tr h="4267200">
                <a:tc>
                  <a:txBody>
                    <a:bodyPr/>
                    <a:lstStyle/>
                    <a:p>
                      <a:endParaRPr lang="en-US" dirty="0" smtClean="0"/>
                    </a:p>
                    <a:p>
                      <a:endParaRPr lang="en-US" dirty="0" smtClean="0"/>
                    </a:p>
                    <a:p>
                      <a:endParaRPr lang="en-US" dirty="0" smtClean="0"/>
                    </a:p>
                    <a:p>
                      <a:endParaRPr lang="en-US" dirty="0" smtClean="0"/>
                    </a:p>
                    <a:p>
                      <a:r>
                        <a:rPr lang="en-US" sz="2800" dirty="0" smtClean="0"/>
                        <a:t>   Microcontroller</a:t>
                      </a:r>
                      <a:endParaRPr lang="en-US" sz="2800"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0000"/>
                  </a:ext>
                </a:extLst>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923822519"/>
              </p:ext>
            </p:extLst>
          </p:nvPr>
        </p:nvGraphicFramePr>
        <p:xfrm>
          <a:off x="457200" y="1981200"/>
          <a:ext cx="1828800" cy="533400"/>
        </p:xfrm>
        <a:graphic>
          <a:graphicData uri="http://schemas.openxmlformats.org/drawingml/2006/table">
            <a:tbl>
              <a:tblPr/>
              <a:tblGrid>
                <a:gridCol w="1828800">
                  <a:extLst>
                    <a:ext uri="{9D8B030D-6E8A-4147-A177-3AD203B41FA5}">
                      <a16:colId xmlns:a16="http://schemas.microsoft.com/office/drawing/2014/main" val="20000"/>
                    </a:ext>
                  </a:extLst>
                </a:gridCol>
              </a:tblGrid>
              <a:tr h="533400">
                <a:tc>
                  <a:txBody>
                    <a:bodyPr/>
                    <a:lstStyle/>
                    <a:p>
                      <a:r>
                        <a:rPr lang="en-US" sz="2800" dirty="0" smtClean="0"/>
                        <a:t>pH sensor</a:t>
                      </a:r>
                      <a:endParaRPr lang="en-US" sz="2800"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0000"/>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541458551"/>
              </p:ext>
            </p:extLst>
          </p:nvPr>
        </p:nvGraphicFramePr>
        <p:xfrm>
          <a:off x="457201" y="3276600"/>
          <a:ext cx="2057400" cy="1371600"/>
        </p:xfrm>
        <a:graphic>
          <a:graphicData uri="http://schemas.openxmlformats.org/drawingml/2006/table">
            <a:tbl>
              <a:tblPr/>
              <a:tblGrid>
                <a:gridCol w="2057400">
                  <a:extLst>
                    <a:ext uri="{9D8B030D-6E8A-4147-A177-3AD203B41FA5}">
                      <a16:colId xmlns:a16="http://schemas.microsoft.com/office/drawing/2014/main" val="20000"/>
                    </a:ext>
                  </a:extLst>
                </a:gridCol>
              </a:tblGrid>
              <a:tr h="1295400">
                <a:tc>
                  <a:txBody>
                    <a:bodyPr/>
                    <a:lstStyle/>
                    <a:p>
                      <a:r>
                        <a:rPr lang="en-US" sz="2800" dirty="0" smtClean="0"/>
                        <a:t>Water conductivity</a:t>
                      </a:r>
                      <a:endParaRPr lang="en-US" sz="2800"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0000"/>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707015427"/>
              </p:ext>
            </p:extLst>
          </p:nvPr>
        </p:nvGraphicFramePr>
        <p:xfrm>
          <a:off x="685800" y="5181600"/>
          <a:ext cx="1319135" cy="533400"/>
        </p:xfrm>
        <a:graphic>
          <a:graphicData uri="http://schemas.openxmlformats.org/drawingml/2006/table">
            <a:tbl>
              <a:tblPr/>
              <a:tblGrid>
                <a:gridCol w="1319135">
                  <a:extLst>
                    <a:ext uri="{9D8B030D-6E8A-4147-A177-3AD203B41FA5}">
                      <a16:colId xmlns:a16="http://schemas.microsoft.com/office/drawing/2014/main" val="20000"/>
                    </a:ext>
                  </a:extLst>
                </a:gridCol>
              </a:tblGrid>
              <a:tr h="533400">
                <a:tc>
                  <a:txBody>
                    <a:bodyPr/>
                    <a:lstStyle/>
                    <a:p>
                      <a:r>
                        <a:rPr lang="en-US" sz="2800" dirty="0" smtClean="0"/>
                        <a:t>RTC</a:t>
                      </a:r>
                      <a:endParaRPr lang="en-US" sz="2800"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0000"/>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350519732"/>
              </p:ext>
            </p:extLst>
          </p:nvPr>
        </p:nvGraphicFramePr>
        <p:xfrm>
          <a:off x="6477000" y="1828800"/>
          <a:ext cx="1071797" cy="685799"/>
        </p:xfrm>
        <a:graphic>
          <a:graphicData uri="http://schemas.openxmlformats.org/drawingml/2006/table">
            <a:tbl>
              <a:tblPr/>
              <a:tblGrid>
                <a:gridCol w="1071797">
                  <a:extLst>
                    <a:ext uri="{9D8B030D-6E8A-4147-A177-3AD203B41FA5}">
                      <a16:colId xmlns:a16="http://schemas.microsoft.com/office/drawing/2014/main" val="20000"/>
                    </a:ext>
                  </a:extLst>
                </a:gridCol>
              </a:tblGrid>
              <a:tr h="685799">
                <a:tc>
                  <a:txBody>
                    <a:bodyPr/>
                    <a:lstStyle/>
                    <a:p>
                      <a:r>
                        <a:rPr lang="en-US" sz="2800" dirty="0" smtClean="0"/>
                        <a:t>LCD</a:t>
                      </a:r>
                      <a:endParaRPr lang="en-US" sz="2800"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0000"/>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829044749"/>
              </p:ext>
            </p:extLst>
          </p:nvPr>
        </p:nvGraphicFramePr>
        <p:xfrm>
          <a:off x="6324600" y="3124200"/>
          <a:ext cx="1219200" cy="609600"/>
        </p:xfrm>
        <a:graphic>
          <a:graphicData uri="http://schemas.openxmlformats.org/drawingml/2006/table">
            <a:tbl>
              <a:tblPr/>
              <a:tblGrid>
                <a:gridCol w="1219200">
                  <a:extLst>
                    <a:ext uri="{9D8B030D-6E8A-4147-A177-3AD203B41FA5}">
                      <a16:colId xmlns:a16="http://schemas.microsoft.com/office/drawing/2014/main" val="20000"/>
                    </a:ext>
                  </a:extLst>
                </a:gridCol>
              </a:tblGrid>
              <a:tr h="609600">
                <a:tc>
                  <a:txBody>
                    <a:bodyPr/>
                    <a:lstStyle/>
                    <a:p>
                      <a:r>
                        <a:rPr lang="en-US" sz="2800" dirty="0" smtClean="0"/>
                        <a:t>relay</a:t>
                      </a:r>
                      <a:endParaRPr lang="en-US" sz="2800"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0000"/>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906459683"/>
              </p:ext>
            </p:extLst>
          </p:nvPr>
        </p:nvGraphicFramePr>
        <p:xfrm>
          <a:off x="6477000" y="4572000"/>
          <a:ext cx="1295400" cy="1143000"/>
        </p:xfrm>
        <a:graphic>
          <a:graphicData uri="http://schemas.openxmlformats.org/drawingml/2006/table">
            <a:tbl>
              <a:tblPr/>
              <a:tblGrid>
                <a:gridCol w="1295400">
                  <a:extLst>
                    <a:ext uri="{9D8B030D-6E8A-4147-A177-3AD203B41FA5}">
                      <a16:colId xmlns:a16="http://schemas.microsoft.com/office/drawing/2014/main" val="20000"/>
                    </a:ext>
                  </a:extLst>
                </a:gridCol>
              </a:tblGrid>
              <a:tr h="1143000">
                <a:tc>
                  <a:txBody>
                    <a:bodyPr/>
                    <a:lstStyle/>
                    <a:p>
                      <a:r>
                        <a:rPr lang="en-US" sz="2800" dirty="0" smtClean="0"/>
                        <a:t>Power supply</a:t>
                      </a:r>
                      <a:endParaRPr lang="en-US" sz="2800" dirty="0"/>
                    </a:p>
                  </a:txBody>
                  <a:tcPr>
                    <a:lnL w="12700" cmpd="sng">
                      <a:solidFill>
                        <a:schemeClr val="tx1"/>
                      </a:solidFill>
                      <a:prstDash val="solid"/>
                    </a:lnL>
                    <a:lnR w="12700" cmpd="sng">
                      <a:solidFill>
                        <a:schemeClr val="tx1"/>
                      </a:solidFill>
                      <a:prstDash val="solid"/>
                    </a:lnR>
                    <a:lnT w="12700" cmpd="sng">
                      <a:solidFill>
                        <a:schemeClr val="tx1"/>
                      </a:solidFill>
                      <a:prstDash val="solid"/>
                    </a:lnT>
                    <a:lnB w="12700" cmpd="sng">
                      <a:solidFill>
                        <a:schemeClr val="tx1"/>
                      </a:solidFill>
                      <a:prstDash val="solid"/>
                    </a:lnB>
                  </a:tcPr>
                </a:tc>
                <a:extLst>
                  <a:ext uri="{0D108BD9-81ED-4DB2-BD59-A6C34878D82A}">
                    <a16:rowId xmlns:a16="http://schemas.microsoft.com/office/drawing/2014/main" val="10000"/>
                  </a:ext>
                </a:extLst>
              </a:tr>
            </a:tbl>
          </a:graphicData>
        </a:graphic>
      </p:graphicFrame>
      <p:sp>
        <p:nvSpPr>
          <p:cNvPr id="10" name="Right Arrow 9"/>
          <p:cNvSpPr/>
          <p:nvPr/>
        </p:nvSpPr>
        <p:spPr>
          <a:xfrm>
            <a:off x="2514600" y="3886200"/>
            <a:ext cx="762000" cy="2286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itchFamily="18" charset="0"/>
              <a:cs typeface="Times New Roman" pitchFamily="18" charset="0"/>
            </a:endParaRPr>
          </a:p>
        </p:txBody>
      </p:sp>
      <p:sp>
        <p:nvSpPr>
          <p:cNvPr id="11" name="Right Arrow 10"/>
          <p:cNvSpPr/>
          <p:nvPr/>
        </p:nvSpPr>
        <p:spPr>
          <a:xfrm>
            <a:off x="2286000" y="2133600"/>
            <a:ext cx="9906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itchFamily="18" charset="0"/>
              <a:cs typeface="Times New Roman" pitchFamily="18" charset="0"/>
            </a:endParaRPr>
          </a:p>
        </p:txBody>
      </p:sp>
      <p:sp>
        <p:nvSpPr>
          <p:cNvPr id="12" name="Right Arrow 11"/>
          <p:cNvSpPr/>
          <p:nvPr/>
        </p:nvSpPr>
        <p:spPr>
          <a:xfrm>
            <a:off x="2057400" y="5410200"/>
            <a:ext cx="1219200" cy="304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Left Arrow 12"/>
          <p:cNvSpPr/>
          <p:nvPr/>
        </p:nvSpPr>
        <p:spPr>
          <a:xfrm>
            <a:off x="5791200" y="1905000"/>
            <a:ext cx="685800" cy="3048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itchFamily="18" charset="0"/>
              <a:cs typeface="Times New Roman" pitchFamily="18" charset="0"/>
            </a:endParaRPr>
          </a:p>
        </p:txBody>
      </p:sp>
      <p:sp>
        <p:nvSpPr>
          <p:cNvPr id="14" name="Left Arrow 13"/>
          <p:cNvSpPr/>
          <p:nvPr/>
        </p:nvSpPr>
        <p:spPr>
          <a:xfrm>
            <a:off x="5791200" y="3352800"/>
            <a:ext cx="457200" cy="3048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itchFamily="18" charset="0"/>
              <a:cs typeface="Times New Roman" pitchFamily="18" charset="0"/>
            </a:endParaRPr>
          </a:p>
        </p:txBody>
      </p:sp>
      <p:sp>
        <p:nvSpPr>
          <p:cNvPr id="15" name="Left Arrow 14"/>
          <p:cNvSpPr/>
          <p:nvPr/>
        </p:nvSpPr>
        <p:spPr>
          <a:xfrm>
            <a:off x="5715000" y="4876800"/>
            <a:ext cx="762000" cy="3048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5388586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2"/>
          <p:cNvSpPr txBox="1">
            <a:spLocks/>
          </p:cNvSpPr>
          <p:nvPr/>
        </p:nvSpPr>
        <p:spPr>
          <a:xfrm>
            <a:off x="449791" y="752475"/>
            <a:ext cx="10932583" cy="5943600"/>
          </a:xfrm>
          <a:prstGeom prst="rect">
            <a:avLst/>
          </a:prstGeom>
        </p:spPr>
        <p:txBody>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fontAlgn="base"/>
            <a:r>
              <a:rPr lang="en-US" b="1" cap="all" smtClean="0"/>
              <a:t>WIRING FOR SSH TERMINAL OUTPUT</a:t>
            </a:r>
          </a:p>
          <a:p>
            <a:pPr fontAlgn="base"/>
            <a:r>
              <a:rPr lang="en-US" smtClean="0"/>
              <a:t>Follow this wiring diagram to output the temperature to an SSH terminal:</a:t>
            </a:r>
          </a:p>
          <a:p>
            <a:r>
              <a:rPr lang="en-US" smtClean="0">
                <a:hlinkClick r:id="rId2"/>
              </a:rPr>
              <a:t/>
            </a:r>
            <a:br>
              <a:rPr lang="en-US" smtClean="0">
                <a:hlinkClick r:id="rId2"/>
              </a:rPr>
            </a:br>
            <a:endParaRPr lang="en-IN" dirty="0"/>
          </a:p>
        </p:txBody>
      </p:sp>
      <p:pic>
        <p:nvPicPr>
          <p:cNvPr id="3" name="Picture 2" descr="Raspberry Pi DS18B20 Connection Diagram"/>
          <p:cNvPicPr>
            <a:picLocks noChangeAspect="1" noChangeArrowheads="1"/>
          </p:cNvPicPr>
          <p:nvPr/>
        </p:nvPicPr>
        <p:blipFill rotWithShape="1">
          <a:blip r:embed="rId3">
            <a:extLst>
              <a:ext uri="{28A0092B-C50C-407E-A947-70E740481C1C}">
                <a14:useLocalDpi xmlns:a14="http://schemas.microsoft.com/office/drawing/2010/main" val="0"/>
              </a:ext>
            </a:extLst>
          </a:blip>
          <a:srcRect b="7380"/>
          <a:stretch/>
        </p:blipFill>
        <p:spPr bwMode="auto">
          <a:xfrm>
            <a:off x="1628775" y="2171700"/>
            <a:ext cx="7073369" cy="3676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55582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b="3298"/>
          <a:stretch/>
        </p:blipFill>
        <p:spPr>
          <a:xfrm>
            <a:off x="3849190" y="438422"/>
            <a:ext cx="6818810" cy="5963739"/>
          </a:xfrm>
          <a:prstGeom prst="rect">
            <a:avLst/>
          </a:prstGeom>
        </p:spPr>
      </p:pic>
      <p:sp>
        <p:nvSpPr>
          <p:cNvPr id="3" name="Rectangle 2"/>
          <p:cNvSpPr/>
          <p:nvPr/>
        </p:nvSpPr>
        <p:spPr>
          <a:xfrm>
            <a:off x="390525" y="2967335"/>
            <a:ext cx="8753475" cy="923330"/>
          </a:xfrm>
          <a:prstGeom prst="rect">
            <a:avLst/>
          </a:prstGeom>
        </p:spPr>
        <p:txBody>
          <a:bodyPr wrap="square">
            <a:spAutoFit/>
          </a:bodyPr>
          <a:lstStyle/>
          <a:p>
            <a:pPr fontAlgn="base"/>
            <a:r>
              <a:rPr lang="en-US" b="1" cap="all" dirty="0">
                <a:solidFill>
                  <a:srgbClr val="1976D2"/>
                </a:solidFill>
                <a:latin typeface="Montserrat"/>
              </a:rPr>
              <a:t>WIRING FOR LCD OUTPUT</a:t>
            </a:r>
          </a:p>
          <a:p>
            <a:pPr fontAlgn="base"/>
            <a:r>
              <a:rPr lang="en-US" dirty="0">
                <a:latin typeface="Montserrat"/>
              </a:rPr>
              <a:t>Follow this diagram to output the </a:t>
            </a:r>
            <a:endParaRPr lang="en-US" dirty="0" smtClean="0">
              <a:latin typeface="Montserrat"/>
            </a:endParaRPr>
          </a:p>
          <a:p>
            <a:pPr fontAlgn="base"/>
            <a:r>
              <a:rPr lang="en-US" dirty="0" smtClean="0">
                <a:latin typeface="Montserrat"/>
              </a:rPr>
              <a:t>temperature </a:t>
            </a:r>
            <a:r>
              <a:rPr lang="en-US" dirty="0">
                <a:latin typeface="Montserrat"/>
              </a:rPr>
              <a:t>readings to an LCD:</a:t>
            </a:r>
            <a:endParaRPr lang="en-US" b="0" i="0" dirty="0">
              <a:effectLst/>
              <a:latin typeface="Montserrat"/>
            </a:endParaRPr>
          </a:p>
        </p:txBody>
      </p:sp>
    </p:spTree>
    <p:extLst>
      <p:ext uri="{BB962C8B-B14F-4D97-AF65-F5344CB8AC3E}">
        <p14:creationId xmlns:p14="http://schemas.microsoft.com/office/powerpoint/2010/main" val="4920572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478971"/>
            <a:ext cx="7766936" cy="705395"/>
          </a:xfrm>
        </p:spPr>
        <p:txBody>
          <a:bodyPr/>
          <a:lstStyle/>
          <a:p>
            <a:pPr algn="just"/>
            <a:r>
              <a:rPr lang="en-US" sz="2800" dirty="0" smtClean="0"/>
              <a:t>ADVANTAGES</a:t>
            </a:r>
            <a:endParaRPr lang="en-IN" sz="2800" dirty="0"/>
          </a:p>
        </p:txBody>
      </p:sp>
      <p:sp>
        <p:nvSpPr>
          <p:cNvPr id="3" name="Subtitle 2"/>
          <p:cNvSpPr>
            <a:spLocks noGrp="1"/>
          </p:cNvSpPr>
          <p:nvPr>
            <p:ph type="subTitle" idx="1"/>
          </p:nvPr>
        </p:nvSpPr>
        <p:spPr>
          <a:xfrm>
            <a:off x="1507067" y="1645921"/>
            <a:ext cx="7766936" cy="5050970"/>
          </a:xfrm>
        </p:spPr>
        <p:txBody>
          <a:bodyPr/>
          <a:lstStyle/>
          <a:p>
            <a:pPr marL="514350" indent="-514350" algn="just">
              <a:buFont typeface="+mj-lt"/>
              <a:buAutoNum type="arabicPeriod"/>
            </a:pPr>
            <a:r>
              <a:rPr lang="en-US" dirty="0">
                <a:latin typeface="Times New Roman" pitchFamily="18" charset="0"/>
                <a:cs typeface="Times New Roman" pitchFamily="18" charset="0"/>
              </a:rPr>
              <a:t>No soil needed.</a:t>
            </a:r>
          </a:p>
          <a:p>
            <a:pPr marL="514350" indent="-514350" algn="just">
              <a:buFont typeface="+mj-lt"/>
              <a:buAutoNum type="arabicPeriod"/>
            </a:pPr>
            <a:r>
              <a:rPr lang="en-US" dirty="0">
                <a:latin typeface="Times New Roman" pitchFamily="18" charset="0"/>
                <a:cs typeface="Times New Roman" pitchFamily="18" charset="0"/>
              </a:rPr>
              <a:t>pH control of solution.</a:t>
            </a:r>
          </a:p>
          <a:p>
            <a:pPr marL="514350" indent="-514350" algn="just">
              <a:buFont typeface="+mj-lt"/>
              <a:buAutoNum type="arabicPeriod"/>
            </a:pPr>
            <a:r>
              <a:rPr lang="en-US" dirty="0">
                <a:latin typeface="Times New Roman" pitchFamily="18" charset="0"/>
                <a:cs typeface="Times New Roman" pitchFamily="18" charset="0"/>
              </a:rPr>
              <a:t>Make better use of space location.</a:t>
            </a:r>
          </a:p>
          <a:p>
            <a:pPr marL="514350" indent="-514350" algn="just">
              <a:buFont typeface="+mj-lt"/>
              <a:buAutoNum type="arabicPeriod"/>
            </a:pPr>
            <a:r>
              <a:rPr lang="en-US" dirty="0">
                <a:latin typeface="Times New Roman" pitchFamily="18" charset="0"/>
                <a:cs typeface="Times New Roman" pitchFamily="18" charset="0"/>
              </a:rPr>
              <a:t>Climate control.</a:t>
            </a:r>
          </a:p>
          <a:p>
            <a:pPr marL="514350" indent="-514350" algn="just">
              <a:buFont typeface="+mj-lt"/>
              <a:buAutoNum type="arabicPeriod"/>
            </a:pPr>
            <a:r>
              <a:rPr lang="en-US" dirty="0">
                <a:latin typeface="Times New Roman" pitchFamily="18" charset="0"/>
                <a:cs typeface="Times New Roman" pitchFamily="18" charset="0"/>
              </a:rPr>
              <a:t>Effective use of nutrients.</a:t>
            </a:r>
          </a:p>
          <a:p>
            <a:pPr marL="514350" indent="-514350" algn="just">
              <a:buFont typeface="+mj-lt"/>
              <a:buAutoNum type="arabicPeriod"/>
            </a:pPr>
            <a:r>
              <a:rPr lang="en-US" dirty="0">
                <a:latin typeface="Times New Roman" pitchFamily="18" charset="0"/>
                <a:cs typeface="Times New Roman" pitchFamily="18" charset="0"/>
              </a:rPr>
              <a:t>Better growth rate.</a:t>
            </a:r>
          </a:p>
          <a:p>
            <a:pPr marL="514350" indent="-514350" algn="just">
              <a:buFont typeface="+mj-lt"/>
              <a:buAutoNum type="arabicPeriod"/>
            </a:pPr>
            <a:r>
              <a:rPr lang="en-US" dirty="0">
                <a:latin typeface="Times New Roman" pitchFamily="18" charset="0"/>
                <a:cs typeface="Times New Roman" pitchFamily="18" charset="0"/>
              </a:rPr>
              <a:t>No weeds.</a:t>
            </a:r>
          </a:p>
          <a:p>
            <a:pPr marL="514350" indent="-514350" algn="just">
              <a:buFont typeface="+mj-lt"/>
              <a:buAutoNum type="arabicPeriod"/>
            </a:pPr>
            <a:r>
              <a:rPr lang="en-US" dirty="0">
                <a:latin typeface="Times New Roman" pitchFamily="18" charset="0"/>
                <a:cs typeface="Times New Roman" pitchFamily="18" charset="0"/>
              </a:rPr>
              <a:t>Labor and time saver.</a:t>
            </a:r>
          </a:p>
          <a:p>
            <a:pPr marL="514350" indent="-514350" algn="just">
              <a:buFont typeface="+mj-lt"/>
              <a:buAutoNum type="arabicPeriod"/>
            </a:pPr>
            <a:r>
              <a:rPr lang="en-US" dirty="0">
                <a:latin typeface="Times New Roman" pitchFamily="18" charset="0"/>
                <a:cs typeface="Times New Roman" pitchFamily="18" charset="0"/>
              </a:rPr>
              <a:t>Less space required.</a:t>
            </a:r>
          </a:p>
          <a:p>
            <a:pPr marL="514350" indent="-514350" algn="just">
              <a:buFont typeface="+mj-lt"/>
              <a:buAutoNum type="arabicPeriod"/>
            </a:pPr>
            <a:endParaRPr lang="en-US" dirty="0"/>
          </a:p>
          <a:p>
            <a:pPr algn="just"/>
            <a:endParaRPr lang="en-IN" dirty="0"/>
          </a:p>
        </p:txBody>
      </p:sp>
    </p:spTree>
    <p:extLst>
      <p:ext uri="{BB962C8B-B14F-4D97-AF65-F5344CB8AC3E}">
        <p14:creationId xmlns:p14="http://schemas.microsoft.com/office/powerpoint/2010/main" val="14011239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52550"/>
            <a:ext cx="7766936" cy="522514"/>
          </a:xfrm>
        </p:spPr>
        <p:txBody>
          <a:bodyPr/>
          <a:lstStyle/>
          <a:p>
            <a:pPr algn="just"/>
            <a:r>
              <a:rPr lang="en-US" sz="2800" dirty="0" smtClean="0"/>
              <a:t>DISADVANTAGES</a:t>
            </a:r>
            <a:endParaRPr lang="en-IN" sz="2800" dirty="0"/>
          </a:p>
        </p:txBody>
      </p:sp>
      <p:sp>
        <p:nvSpPr>
          <p:cNvPr id="3" name="Subtitle 2"/>
          <p:cNvSpPr>
            <a:spLocks noGrp="1"/>
          </p:cNvSpPr>
          <p:nvPr>
            <p:ph type="subTitle" idx="1"/>
          </p:nvPr>
        </p:nvSpPr>
        <p:spPr>
          <a:xfrm>
            <a:off x="1507067" y="1149531"/>
            <a:ext cx="7766936" cy="5477692"/>
          </a:xfrm>
        </p:spPr>
        <p:txBody>
          <a:bodyPr/>
          <a:lstStyle/>
          <a:p>
            <a:pPr marL="514350" indent="-514350" algn="just">
              <a:buFont typeface="+mj-lt"/>
              <a:buAutoNum type="arabicPeriod"/>
            </a:pPr>
            <a:r>
              <a:rPr lang="en-US" dirty="0">
                <a:latin typeface="Times New Roman" pitchFamily="18" charset="0"/>
                <a:cs typeface="Times New Roman" pitchFamily="18" charset="0"/>
              </a:rPr>
              <a:t>Requires commitment.</a:t>
            </a:r>
          </a:p>
          <a:p>
            <a:pPr marL="514350" indent="-514350" algn="just">
              <a:buFont typeface="+mj-lt"/>
              <a:buAutoNum type="arabicPeriod"/>
            </a:pPr>
            <a:r>
              <a:rPr lang="en-US" dirty="0">
                <a:latin typeface="Times New Roman" pitchFamily="18" charset="0"/>
                <a:cs typeface="Times New Roman" pitchFamily="18" charset="0"/>
              </a:rPr>
              <a:t>Diseases and pets may spread quickly.</a:t>
            </a:r>
          </a:p>
          <a:p>
            <a:pPr marL="514350" indent="-514350" algn="just">
              <a:buFont typeface="+mj-lt"/>
              <a:buAutoNum type="arabicPeriod"/>
            </a:pPr>
            <a:r>
              <a:rPr lang="en-US" dirty="0">
                <a:latin typeface="Times New Roman" pitchFamily="18" charset="0"/>
                <a:cs typeface="Times New Roman" pitchFamily="18" charset="0"/>
              </a:rPr>
              <a:t>Initial expenses.</a:t>
            </a:r>
          </a:p>
          <a:p>
            <a:pPr marL="514350" indent="-514350" algn="just">
              <a:buFont typeface="+mj-lt"/>
              <a:buAutoNum type="arabicPeriod"/>
            </a:pPr>
            <a:r>
              <a:rPr lang="en-US" dirty="0">
                <a:latin typeface="Times New Roman" pitchFamily="18" charset="0"/>
                <a:cs typeface="Times New Roman" pitchFamily="18" charset="0"/>
              </a:rPr>
              <a:t>Water  and electricity risks.</a:t>
            </a:r>
          </a:p>
        </p:txBody>
      </p:sp>
    </p:spTree>
    <p:extLst>
      <p:ext uri="{BB962C8B-B14F-4D97-AF65-F5344CB8AC3E}">
        <p14:creationId xmlns:p14="http://schemas.microsoft.com/office/powerpoint/2010/main" val="23705547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52549"/>
            <a:ext cx="7766936" cy="696685"/>
          </a:xfrm>
        </p:spPr>
        <p:txBody>
          <a:bodyPr/>
          <a:lstStyle/>
          <a:p>
            <a:pPr algn="just"/>
            <a:r>
              <a:rPr lang="en-US" sz="3200" dirty="0" smtClean="0"/>
              <a:t>REFERENCE</a:t>
            </a:r>
            <a:endParaRPr lang="en-IN" sz="3200" dirty="0"/>
          </a:p>
        </p:txBody>
      </p:sp>
      <p:sp>
        <p:nvSpPr>
          <p:cNvPr id="3" name="Subtitle 2"/>
          <p:cNvSpPr>
            <a:spLocks noGrp="1"/>
          </p:cNvSpPr>
          <p:nvPr>
            <p:ph type="subTitle" idx="1"/>
          </p:nvPr>
        </p:nvSpPr>
        <p:spPr>
          <a:xfrm>
            <a:off x="1507067" y="1245327"/>
            <a:ext cx="7766936" cy="5320936"/>
          </a:xfrm>
        </p:spPr>
        <p:txBody>
          <a:bodyPr/>
          <a:lstStyle/>
          <a:p>
            <a:pPr algn="just"/>
            <a:r>
              <a:rPr lang="en-US" dirty="0" smtClean="0">
                <a:latin typeface="Times New Roman" pitchFamily="18" charset="0"/>
                <a:cs typeface="Times New Roman" pitchFamily="18" charset="0"/>
              </a:rPr>
              <a:t>[1] P </a:t>
            </a:r>
            <a:r>
              <a:rPr lang="en-US" dirty="0" err="1">
                <a:latin typeface="Times New Roman" pitchFamily="18" charset="0"/>
                <a:cs typeface="Times New Roman" pitchFamily="18" charset="0"/>
              </a:rPr>
              <a:t>Sihombing,N</a:t>
            </a:r>
            <a:r>
              <a:rPr lang="en-US" dirty="0">
                <a:latin typeface="Times New Roman" pitchFamily="18" charset="0"/>
                <a:cs typeface="Times New Roman" pitchFamily="18" charset="0"/>
              </a:rPr>
              <a:t> A Karina, J T </a:t>
            </a:r>
            <a:r>
              <a:rPr lang="en-US" dirty="0" err="1">
                <a:latin typeface="Times New Roman" pitchFamily="18" charset="0"/>
                <a:cs typeface="Times New Roman" pitchFamily="18" charset="0"/>
              </a:rPr>
              <a:t>Tarigan</a:t>
            </a:r>
            <a:r>
              <a:rPr lang="en-US" dirty="0">
                <a:latin typeface="Times New Roman" pitchFamily="18" charset="0"/>
                <a:cs typeface="Times New Roman" pitchFamily="18" charset="0"/>
              </a:rPr>
              <a:t>, M I </a:t>
            </a:r>
            <a:r>
              <a:rPr lang="en-US" dirty="0" err="1" smtClean="0">
                <a:latin typeface="Times New Roman" pitchFamily="18" charset="0"/>
                <a:cs typeface="Times New Roman" pitchFamily="18" charset="0"/>
              </a:rPr>
              <a:t>Syarif</a:t>
            </a:r>
            <a:r>
              <a:rPr lang="en-US" dirty="0" err="1">
                <a:latin typeface="Times New Roman" pitchFamily="18" charset="0"/>
                <a:cs typeface="Times New Roman" pitchFamily="18" charset="0"/>
              </a:rPr>
              <a:t>,</a:t>
            </a:r>
            <a:r>
              <a:rPr lang="en-US" dirty="0" err="1" smtClean="0">
                <a:latin typeface="Times New Roman" pitchFamily="18" charset="0"/>
                <a:cs typeface="Times New Roman" pitchFamily="18" charset="0"/>
              </a:rPr>
              <a:t>Universities</a:t>
            </a:r>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Sumatera Utara- automated hydroponics nutrition plants systems using </a:t>
            </a:r>
            <a:r>
              <a:rPr lang="en-US" dirty="0" err="1">
                <a:latin typeface="Times New Roman" pitchFamily="18" charset="0"/>
                <a:cs typeface="Times New Roman" pitchFamily="18" charset="0"/>
              </a:rPr>
              <a:t>arduino</a:t>
            </a:r>
            <a:r>
              <a:rPr lang="en-US" dirty="0">
                <a:latin typeface="Times New Roman" pitchFamily="18" charset="0"/>
                <a:cs typeface="Times New Roman" pitchFamily="18" charset="0"/>
              </a:rPr>
              <a:t> UNO microcontroller based on </a:t>
            </a:r>
            <a:r>
              <a:rPr lang="en-US" dirty="0" smtClean="0">
                <a:latin typeface="Times New Roman" pitchFamily="18" charset="0"/>
                <a:cs typeface="Times New Roman" pitchFamily="18" charset="0"/>
              </a:rPr>
              <a:t>android-March,2018</a:t>
            </a:r>
            <a:endParaRPr lang="en-US" dirty="0">
              <a:latin typeface="Times New Roman" pitchFamily="18" charset="0"/>
              <a:cs typeface="Times New Roman" pitchFamily="18" charset="0"/>
            </a:endParaRPr>
          </a:p>
          <a:p>
            <a:pPr marL="400050" indent="-400050" algn="just">
              <a:buFont typeface="+mj-lt"/>
              <a:buAutoNum type="romanUcPeriod"/>
            </a:pPr>
            <a:endParaRPr lang="en-US" dirty="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[2] </a:t>
            </a:r>
            <a:r>
              <a:rPr lang="en-US" dirty="0" err="1" smtClean="0">
                <a:latin typeface="Times New Roman" pitchFamily="18" charset="0"/>
                <a:cs typeface="Times New Roman" pitchFamily="18" charset="0"/>
              </a:rPr>
              <a:t>Masoud</a:t>
            </a:r>
            <a:r>
              <a:rPr lang="en-US" dirty="0" smtClean="0">
                <a:latin typeface="Times New Roman" pitchFamily="18" charset="0"/>
                <a:cs typeface="Times New Roman" pitchFamily="18" charset="0"/>
              </a:rPr>
              <a:t> </a:t>
            </a:r>
            <a:r>
              <a:rPr lang="en-US" dirty="0" err="1">
                <a:latin typeface="Times New Roman" pitchFamily="18" charset="0"/>
                <a:cs typeface="Times New Roman" pitchFamily="18" charset="0"/>
              </a:rPr>
              <a:t>Torabi</a:t>
            </a:r>
            <a:r>
              <a:rPr lang="en-US" dirty="0">
                <a:latin typeface="Times New Roman" pitchFamily="18" charset="0"/>
                <a:cs typeface="Times New Roman" pitchFamily="18" charset="0"/>
              </a:rPr>
              <a:t>, Ali </a:t>
            </a:r>
            <a:r>
              <a:rPr lang="en-US" dirty="0" err="1">
                <a:latin typeface="Times New Roman" pitchFamily="18" charset="0"/>
                <a:cs typeface="Times New Roman" pitchFamily="18" charset="0"/>
              </a:rPr>
              <a:t>Akbar,Mokhtarzadeh</a:t>
            </a:r>
            <a:r>
              <a:rPr lang="en-US" dirty="0">
                <a:latin typeface="Times New Roman" pitchFamily="18" charset="0"/>
                <a:cs typeface="Times New Roman" pitchFamily="18" charset="0"/>
              </a:rPr>
              <a:t> and </a:t>
            </a:r>
            <a:r>
              <a:rPr lang="en-US" dirty="0" err="1">
                <a:latin typeface="Times New Roman" pitchFamily="18" charset="0"/>
                <a:cs typeface="Times New Roman" pitchFamily="18" charset="0"/>
              </a:rPr>
              <a:t>Mahlooji</a:t>
            </a:r>
            <a:r>
              <a:rPr lang="en-US" dirty="0">
                <a:latin typeface="Times New Roman" pitchFamily="18" charset="0"/>
                <a:cs typeface="Times New Roman" pitchFamily="18" charset="0"/>
              </a:rPr>
              <a:t>, seed and plant improvement institute(SPII), Iran-Role of hydroponics technique as a standard methodology in various aspects of plant biology </a:t>
            </a:r>
            <a:r>
              <a:rPr lang="en-US" dirty="0" smtClean="0">
                <a:latin typeface="Times New Roman" pitchFamily="18" charset="0"/>
                <a:cs typeface="Times New Roman" pitchFamily="18" charset="0"/>
              </a:rPr>
              <a:t>researches-March,2012</a:t>
            </a:r>
            <a:endParaRPr lang="en-US" dirty="0">
              <a:latin typeface="Times New Roman" pitchFamily="18" charset="0"/>
              <a:cs typeface="Times New Roman" pitchFamily="18" charset="0"/>
            </a:endParaRPr>
          </a:p>
          <a:p>
            <a:pPr marL="400050" indent="-400050" algn="just">
              <a:buFont typeface="+mj-lt"/>
              <a:buAutoNum type="romanUcPeriod"/>
            </a:pPr>
            <a:endParaRPr lang="en-US" dirty="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[3] </a:t>
            </a:r>
            <a:r>
              <a:rPr lang="en-US" dirty="0" err="1" smtClean="0">
                <a:latin typeface="Times New Roman" pitchFamily="18" charset="0"/>
                <a:cs typeface="Times New Roman" pitchFamily="18" charset="0"/>
              </a:rPr>
              <a:t>Vaibhav</a:t>
            </a:r>
            <a:r>
              <a:rPr lang="en-US" dirty="0" smtClean="0">
                <a:latin typeface="Times New Roman" pitchFamily="18" charset="0"/>
                <a:cs typeface="Times New Roman" pitchFamily="18" charset="0"/>
              </a:rPr>
              <a:t> </a:t>
            </a:r>
            <a:r>
              <a:rPr lang="en-US" dirty="0" err="1">
                <a:latin typeface="Times New Roman" pitchFamily="18" charset="0"/>
                <a:cs typeface="Times New Roman" pitchFamily="18" charset="0"/>
              </a:rPr>
              <a:t>Palande</a:t>
            </a:r>
            <a:r>
              <a:rPr lang="en-US" dirty="0">
                <a:latin typeface="Times New Roman" pitchFamily="18" charset="0"/>
                <a:cs typeface="Times New Roman" pitchFamily="18" charset="0"/>
              </a:rPr>
              <a:t>, Adam </a:t>
            </a:r>
            <a:r>
              <a:rPr lang="en-US" dirty="0" err="1">
                <a:latin typeface="Times New Roman" pitchFamily="18" charset="0"/>
                <a:cs typeface="Times New Roman" pitchFamily="18" charset="0"/>
              </a:rPr>
              <a:t>Zaheer</a:t>
            </a:r>
            <a:r>
              <a:rPr lang="en-US" dirty="0">
                <a:latin typeface="Times New Roman" pitchFamily="18" charset="0"/>
                <a:cs typeface="Times New Roman" pitchFamily="18" charset="0"/>
              </a:rPr>
              <a:t> and Kiran George, college of  engineering and computer science, California state university, United States-Fully automated hydroponic system for indoor plant </a:t>
            </a:r>
            <a:r>
              <a:rPr lang="en-US" dirty="0" smtClean="0">
                <a:latin typeface="Times New Roman" pitchFamily="18" charset="0"/>
                <a:cs typeface="Times New Roman" pitchFamily="18" charset="0"/>
              </a:rPr>
              <a:t>growth-Jan,2018</a:t>
            </a:r>
            <a:endParaRPr lang="en-US" dirty="0">
              <a:latin typeface="Times New Roman" pitchFamily="18" charset="0"/>
              <a:cs typeface="Times New Roman" pitchFamily="18" charset="0"/>
            </a:endParaRPr>
          </a:p>
          <a:p>
            <a:pPr marL="400050" indent="-400050" algn="just">
              <a:buFont typeface="+mj-lt"/>
              <a:buAutoNum type="romanUcPeriod"/>
            </a:pPr>
            <a:endParaRPr lang="en-US" dirty="0">
              <a:latin typeface="Times New Roman" pitchFamily="18" charset="0"/>
              <a:cs typeface="Times New Roman" pitchFamily="18" charset="0"/>
            </a:endParaRPr>
          </a:p>
          <a:p>
            <a:pPr algn="just"/>
            <a:r>
              <a:rPr lang="en-US" smtClean="0">
                <a:latin typeface="Times New Roman" pitchFamily="18" charset="0"/>
                <a:cs typeface="Times New Roman" pitchFamily="18" charset="0"/>
              </a:rPr>
              <a:t>[4] </a:t>
            </a:r>
            <a:r>
              <a:rPr lang="en-US" dirty="0" err="1" smtClean="0">
                <a:latin typeface="Times New Roman" pitchFamily="18" charset="0"/>
                <a:cs typeface="Times New Roman" pitchFamily="18" charset="0"/>
              </a:rPr>
              <a:t>Jyoti</a:t>
            </a:r>
            <a:r>
              <a:rPr lang="en-US" dirty="0" smtClean="0">
                <a:latin typeface="Times New Roman" pitchFamily="18" charset="0"/>
                <a:cs typeface="Times New Roman" pitchFamily="18" charset="0"/>
              </a:rPr>
              <a:t> </a:t>
            </a:r>
            <a:r>
              <a:rPr lang="en-US" dirty="0">
                <a:latin typeface="Times New Roman" pitchFamily="18" charset="0"/>
                <a:cs typeface="Times New Roman" pitchFamily="18" charset="0"/>
              </a:rPr>
              <a:t>Vilas </a:t>
            </a:r>
            <a:r>
              <a:rPr lang="en-US" dirty="0" err="1">
                <a:latin typeface="Times New Roman" pitchFamily="18" charset="0"/>
                <a:cs typeface="Times New Roman" pitchFamily="18" charset="0"/>
              </a:rPr>
              <a:t>Gosavi</a:t>
            </a:r>
            <a:r>
              <a:rPr lang="en-US" dirty="0">
                <a:latin typeface="Times New Roman" pitchFamily="18" charset="0"/>
                <a:cs typeface="Times New Roman" pitchFamily="18" charset="0"/>
              </a:rPr>
              <a:t>, Zeal college of engineering and research, </a:t>
            </a:r>
            <a:r>
              <a:rPr lang="en-US" dirty="0" smtClean="0">
                <a:latin typeface="Times New Roman" pitchFamily="18" charset="0"/>
                <a:cs typeface="Times New Roman" pitchFamily="18" charset="0"/>
              </a:rPr>
              <a:t>Pune-July,2017</a:t>
            </a:r>
            <a:endParaRPr lang="en-US" dirty="0">
              <a:latin typeface="Times New Roman" pitchFamily="18" charset="0"/>
              <a:cs typeface="Times New Roman" pitchFamily="18" charset="0"/>
            </a:endParaRPr>
          </a:p>
          <a:p>
            <a:pPr marL="400050" indent="-400050" algn="just">
              <a:buFont typeface="+mj-lt"/>
              <a:buAutoNum type="romanUcPeriod"/>
            </a:pPr>
            <a:endParaRPr lang="en-US" dirty="0"/>
          </a:p>
          <a:p>
            <a:pPr marL="400050" indent="-400050" algn="just">
              <a:buFont typeface="+mj-lt"/>
              <a:buAutoNum type="romanUcPeriod"/>
            </a:pPr>
            <a:endParaRPr lang="en-US" dirty="0"/>
          </a:p>
          <a:p>
            <a:pPr marL="400050" indent="-400050" algn="just">
              <a:buFont typeface="+mj-lt"/>
              <a:buAutoNum type="romanUcPeriod"/>
            </a:pPr>
            <a:endParaRPr lang="en-US" dirty="0"/>
          </a:p>
        </p:txBody>
      </p:sp>
    </p:spTree>
    <p:extLst>
      <p:ext uri="{BB962C8B-B14F-4D97-AF65-F5344CB8AC3E}">
        <p14:creationId xmlns:p14="http://schemas.microsoft.com/office/powerpoint/2010/main" val="3935064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69966"/>
            <a:ext cx="7766936" cy="418011"/>
          </a:xfrm>
        </p:spPr>
        <p:txBody>
          <a:bodyPr/>
          <a:lstStyle/>
          <a:p>
            <a:pPr algn="just"/>
            <a:r>
              <a:rPr lang="en-US" sz="2400" dirty="0" smtClean="0"/>
              <a:t>INTRODUCTION</a:t>
            </a:r>
            <a:endParaRPr lang="en-IN" sz="2400" dirty="0"/>
          </a:p>
        </p:txBody>
      </p:sp>
      <p:sp>
        <p:nvSpPr>
          <p:cNvPr id="3" name="Subtitle 2"/>
          <p:cNvSpPr>
            <a:spLocks noGrp="1"/>
          </p:cNvSpPr>
          <p:nvPr>
            <p:ph type="subTitle" idx="1"/>
          </p:nvPr>
        </p:nvSpPr>
        <p:spPr>
          <a:xfrm>
            <a:off x="1507067" y="853440"/>
            <a:ext cx="7766936" cy="5643153"/>
          </a:xfrm>
        </p:spPr>
        <p:txBody>
          <a:bodyPr>
            <a:noAutofit/>
          </a:bodyPr>
          <a:lstStyle/>
          <a:p>
            <a:pPr algn="just"/>
            <a:r>
              <a:rPr lang="en-US" dirty="0">
                <a:latin typeface="Times New Roman" pitchFamily="18" charset="0"/>
                <a:cs typeface="Times New Roman" pitchFamily="18" charset="0"/>
              </a:rPr>
              <a:t>WHAT IS HYDROPONICS</a:t>
            </a:r>
          </a:p>
          <a:p>
            <a:pPr algn="just"/>
            <a:endParaRPr lang="en-US"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“Growing </a:t>
            </a:r>
            <a:r>
              <a:rPr lang="en-US" dirty="0">
                <a:latin typeface="Times New Roman" pitchFamily="18" charset="0"/>
                <a:cs typeface="Times New Roman" pitchFamily="18" charset="0"/>
              </a:rPr>
              <a:t>plants in water without using </a:t>
            </a:r>
            <a:r>
              <a:rPr lang="en-US" dirty="0" smtClean="0">
                <a:latin typeface="Times New Roman" pitchFamily="18" charset="0"/>
                <a:cs typeface="Times New Roman" pitchFamily="18" charset="0"/>
              </a:rPr>
              <a:t>soil</a:t>
            </a:r>
          </a:p>
          <a:p>
            <a:pPr algn="just"/>
            <a:r>
              <a:rPr lang="en-US" dirty="0"/>
              <a:t> </a:t>
            </a:r>
            <a:r>
              <a:rPr lang="en-US" dirty="0">
                <a:latin typeface="Times New Roman" pitchFamily="18" charset="0"/>
                <a:cs typeface="Times New Roman" pitchFamily="18" charset="0"/>
              </a:rPr>
              <a:t>Hydroponics is a technique in which plant grow without using the soil. This technique take cares that the plant gets all nutrients which are required from the water solution. There so many types of hydroponic techniques. One of the techniques is water culture(WC).</a:t>
            </a:r>
          </a:p>
          <a:p>
            <a:pPr algn="just"/>
            <a:r>
              <a:rPr lang="en-US" dirty="0">
                <a:latin typeface="Times New Roman" pitchFamily="18" charset="0"/>
                <a:cs typeface="Times New Roman" pitchFamily="18" charset="0"/>
              </a:rPr>
              <a:t>             Water culture is a technique that supplies the nutrient directly to the roots of the plant until the plant can be harvested. In this technique the plant root will be always submerged into the water containing nutrient and oxygen.</a:t>
            </a:r>
            <a:endParaRPr lang="en-IN" dirty="0"/>
          </a:p>
        </p:txBody>
      </p:sp>
    </p:spTree>
    <p:extLst>
      <p:ext uri="{BB962C8B-B14F-4D97-AF65-F5344CB8AC3E}">
        <p14:creationId xmlns:p14="http://schemas.microsoft.com/office/powerpoint/2010/main" val="170752940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551612"/>
            <a:ext cx="7766936" cy="1036319"/>
          </a:xfrm>
        </p:spPr>
        <p:txBody>
          <a:bodyPr/>
          <a:lstStyle/>
          <a:p>
            <a:pPr algn="just"/>
            <a:r>
              <a:rPr lang="en-US" sz="4000" dirty="0" smtClean="0"/>
              <a:t>                 THANK YOU</a:t>
            </a:r>
            <a:endParaRPr lang="en-IN" sz="4000" dirty="0"/>
          </a:p>
        </p:txBody>
      </p:sp>
      <p:sp>
        <p:nvSpPr>
          <p:cNvPr id="3" name="Subtitle 2"/>
          <p:cNvSpPr>
            <a:spLocks noGrp="1"/>
          </p:cNvSpPr>
          <p:nvPr>
            <p:ph type="subTitle" idx="1"/>
          </p:nvPr>
        </p:nvSpPr>
        <p:spPr>
          <a:xfrm>
            <a:off x="663388" y="5007429"/>
            <a:ext cx="8610615" cy="1491983"/>
          </a:xfrm>
        </p:spPr>
        <p:txBody>
          <a:bodyPr/>
          <a:lstStyle/>
          <a:p>
            <a:endParaRPr lang="en-IN" dirty="0"/>
          </a:p>
        </p:txBody>
      </p:sp>
    </p:spTree>
    <p:extLst>
      <p:ext uri="{BB962C8B-B14F-4D97-AF65-F5344CB8AC3E}">
        <p14:creationId xmlns:p14="http://schemas.microsoft.com/office/powerpoint/2010/main" val="12538873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200298"/>
            <a:ext cx="7766936" cy="644434"/>
          </a:xfrm>
        </p:spPr>
        <p:txBody>
          <a:bodyPr/>
          <a:lstStyle/>
          <a:p>
            <a:pPr algn="just"/>
            <a:r>
              <a:rPr lang="en-US" sz="2800" dirty="0" smtClean="0"/>
              <a:t>LITERATURE SURVEY</a:t>
            </a:r>
            <a:endParaRPr lang="en-IN" sz="2800" dirty="0"/>
          </a:p>
        </p:txBody>
      </p:sp>
      <p:sp>
        <p:nvSpPr>
          <p:cNvPr id="3" name="Subtitle 2"/>
          <p:cNvSpPr>
            <a:spLocks noGrp="1"/>
          </p:cNvSpPr>
          <p:nvPr>
            <p:ph type="subTitle" idx="1"/>
          </p:nvPr>
        </p:nvSpPr>
        <p:spPr>
          <a:xfrm>
            <a:off x="1507067" y="1201783"/>
            <a:ext cx="7766936" cy="5434148"/>
          </a:xfrm>
        </p:spPr>
        <p:txBody>
          <a:bodyPr/>
          <a:lstStyle/>
          <a:p>
            <a:pPr algn="just"/>
            <a:r>
              <a:rPr lang="en-US" dirty="0"/>
              <a:t> </a:t>
            </a:r>
            <a:r>
              <a:rPr lang="en-US" dirty="0">
                <a:latin typeface="Times New Roman" pitchFamily="18" charset="0"/>
                <a:cs typeface="Times New Roman" pitchFamily="18" charset="0"/>
              </a:rPr>
              <a:t>Hydroponics is one of the best alternatives for plants on narrow land. There have been several papers published in several journals in hydroponics system in recent years; they suggest how hydroponics plant systems work.</a:t>
            </a:r>
          </a:p>
          <a:p>
            <a:pPr algn="just"/>
            <a:r>
              <a:rPr lang="en-US" dirty="0">
                <a:latin typeface="Times New Roman" pitchFamily="18" charset="0"/>
                <a:cs typeface="Times New Roman" pitchFamily="18" charset="0"/>
              </a:rPr>
              <a:t> </a:t>
            </a:r>
            <a:endParaRPr lang="en-US"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According </a:t>
            </a:r>
            <a:r>
              <a:rPr lang="en-US" dirty="0">
                <a:latin typeface="Times New Roman" pitchFamily="18" charset="0"/>
                <a:cs typeface="Times New Roman" pitchFamily="18" charset="0"/>
              </a:rPr>
              <a:t>to P </a:t>
            </a:r>
            <a:r>
              <a:rPr lang="en-US" dirty="0" err="1">
                <a:latin typeface="Times New Roman" pitchFamily="18" charset="0"/>
                <a:cs typeface="Times New Roman" pitchFamily="18" charset="0"/>
              </a:rPr>
              <a:t>Sihombing</a:t>
            </a:r>
            <a:r>
              <a:rPr lang="en-US" dirty="0">
                <a:latin typeface="Times New Roman" pitchFamily="18" charset="0"/>
                <a:cs typeface="Times New Roman" pitchFamily="18" charset="0"/>
              </a:rPr>
              <a:t>, N A Karina, J T </a:t>
            </a:r>
            <a:r>
              <a:rPr lang="en-US" dirty="0" err="1">
                <a:latin typeface="Times New Roman" pitchFamily="18" charset="0"/>
                <a:cs typeface="Times New Roman" pitchFamily="18" charset="0"/>
              </a:rPr>
              <a:t>Tarigan</a:t>
            </a:r>
            <a:r>
              <a:rPr lang="en-US" dirty="0">
                <a:latin typeface="Times New Roman" pitchFamily="18" charset="0"/>
                <a:cs typeface="Times New Roman" pitchFamily="18" charset="0"/>
              </a:rPr>
              <a:t> and M I </a:t>
            </a:r>
            <a:r>
              <a:rPr lang="en-US" dirty="0" err="1">
                <a:latin typeface="Times New Roman" pitchFamily="18" charset="0"/>
                <a:cs typeface="Times New Roman" pitchFamily="18" charset="0"/>
              </a:rPr>
              <a:t>Syarif</a:t>
            </a:r>
            <a:r>
              <a:rPr lang="en-US" dirty="0">
                <a:latin typeface="Times New Roman" pitchFamily="18" charset="0"/>
                <a:cs typeface="Times New Roman" pitchFamily="18" charset="0"/>
              </a:rPr>
              <a:t> that the waste nutrients </a:t>
            </a:r>
            <a:r>
              <a:rPr lang="en-US" dirty="0" smtClean="0">
                <a:latin typeface="Times New Roman" pitchFamily="18" charset="0"/>
                <a:cs typeface="Times New Roman" pitchFamily="18" charset="0"/>
              </a:rPr>
              <a:t>fro</a:t>
            </a:r>
            <a:r>
              <a:rPr lang="en-US" dirty="0">
                <a:latin typeface="Times New Roman" pitchFamily="18" charset="0"/>
                <a:cs typeface="Times New Roman" pitchFamily="18" charset="0"/>
              </a:rPr>
              <a:t>m hydroponics plants can be reused.</a:t>
            </a:r>
            <a:endParaRPr lang="en-IN" dirty="0"/>
          </a:p>
          <a:p>
            <a:pPr algn="just"/>
            <a:endParaRPr lang="en-US" dirty="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Another </a:t>
            </a:r>
            <a:r>
              <a:rPr lang="en-US" dirty="0">
                <a:latin typeface="Times New Roman" pitchFamily="18" charset="0"/>
                <a:cs typeface="Times New Roman" pitchFamily="18" charset="0"/>
              </a:rPr>
              <a:t>paper is the role of hydroponics technique as a standard methodology in various aspects of land biology researches, this paper provides a basic idea of hydroponic water culture. This paper also discuss the methodology used to measure pH values of the sensors and also maintains water levels in hydroponic </a:t>
            </a:r>
            <a:r>
              <a:rPr lang="en-US" dirty="0" err="1">
                <a:latin typeface="Times New Roman" pitchFamily="18" charset="0"/>
                <a:cs typeface="Times New Roman" pitchFamily="18" charset="0"/>
              </a:rPr>
              <a:t>reserviors</a:t>
            </a:r>
            <a:r>
              <a:rPr lang="en-US" dirty="0">
                <a:latin typeface="Times New Roman" pitchFamily="18" charset="0"/>
                <a:cs typeface="Times New Roman" pitchFamily="18" charset="0"/>
              </a:rPr>
              <a:t>. This paper also address the difficulties of control that occurred during automation.</a:t>
            </a:r>
          </a:p>
          <a:p>
            <a:pPr algn="just"/>
            <a:r>
              <a:rPr lang="en-US" dirty="0">
                <a:latin typeface="Times New Roman" pitchFamily="18" charset="0"/>
                <a:cs typeface="Times New Roman" pitchFamily="18" charset="0"/>
              </a:rPr>
              <a:t>                 </a:t>
            </a:r>
          </a:p>
        </p:txBody>
      </p:sp>
    </p:spTree>
    <p:extLst>
      <p:ext uri="{BB962C8B-B14F-4D97-AF65-F5344CB8AC3E}">
        <p14:creationId xmlns:p14="http://schemas.microsoft.com/office/powerpoint/2010/main" val="18170712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14993" y="174171"/>
            <a:ext cx="5180975" cy="478972"/>
          </a:xfrm>
        </p:spPr>
        <p:txBody>
          <a:bodyPr/>
          <a:lstStyle/>
          <a:p>
            <a:pPr algn="just"/>
            <a:r>
              <a:rPr lang="en-US" sz="2800" dirty="0" smtClean="0"/>
              <a:t>COMPONENTS USED</a:t>
            </a:r>
            <a:endParaRPr lang="en-IN" sz="2800" dirty="0"/>
          </a:p>
        </p:txBody>
      </p:sp>
      <p:sp>
        <p:nvSpPr>
          <p:cNvPr id="3" name="Subtitle 2"/>
          <p:cNvSpPr>
            <a:spLocks noGrp="1"/>
          </p:cNvSpPr>
          <p:nvPr>
            <p:ph type="subTitle" idx="1"/>
          </p:nvPr>
        </p:nvSpPr>
        <p:spPr>
          <a:xfrm>
            <a:off x="1507067" y="940527"/>
            <a:ext cx="7766936" cy="5756364"/>
          </a:xfrm>
        </p:spPr>
        <p:txBody>
          <a:bodyPr>
            <a:normAutofit/>
          </a:bodyPr>
          <a:lstStyle/>
          <a:p>
            <a:pPr marL="342900" indent="-342900" algn="l">
              <a:buFont typeface="+mj-lt"/>
              <a:buAutoNum type="arabicPeriod"/>
            </a:pPr>
            <a:r>
              <a:rPr lang="en-US" sz="2400" dirty="0"/>
              <a:t>RASPBERRY PI3 </a:t>
            </a:r>
          </a:p>
          <a:p>
            <a:pPr marL="342900" lvl="0" indent="-342900" algn="l">
              <a:buFont typeface="+mj-lt"/>
              <a:buAutoNum type="arabicPeriod"/>
            </a:pPr>
            <a:r>
              <a:rPr lang="en-US" sz="2400" dirty="0" smtClean="0"/>
              <a:t>DS18B20 </a:t>
            </a:r>
            <a:r>
              <a:rPr lang="en-US" sz="2400" dirty="0"/>
              <a:t>TEMPERATURE </a:t>
            </a:r>
            <a:r>
              <a:rPr lang="en-US" sz="2400" dirty="0" smtClean="0"/>
              <a:t>SENSOR</a:t>
            </a:r>
          </a:p>
          <a:p>
            <a:pPr marL="342900" lvl="0" indent="-342900" algn="l">
              <a:buFont typeface="+mj-lt"/>
              <a:buAutoNum type="arabicPeriod"/>
            </a:pPr>
            <a:r>
              <a:rPr lang="en-US" sz="2400" dirty="0" smtClean="0"/>
              <a:t>SOIL MOISTURE SENSOR</a:t>
            </a:r>
          </a:p>
          <a:p>
            <a:pPr marL="342900" lvl="0" indent="-342900" algn="l">
              <a:buFont typeface="+mj-lt"/>
              <a:buAutoNum type="arabicPeriod"/>
            </a:pPr>
            <a:r>
              <a:rPr lang="en-US" sz="2400" dirty="0" smtClean="0"/>
              <a:t>WATER INDICATOR</a:t>
            </a:r>
            <a:endParaRPr lang="en-US" sz="2400" dirty="0"/>
          </a:p>
          <a:p>
            <a:pPr marL="342900" lvl="0" indent="-342900" algn="l">
              <a:buFont typeface="+mj-lt"/>
              <a:buAutoNum type="arabicPeriod"/>
            </a:pPr>
            <a:r>
              <a:rPr lang="en-US" sz="2400" dirty="0" smtClean="0"/>
              <a:t>AIRPUMP</a:t>
            </a:r>
            <a:endParaRPr lang="en-US" sz="2400" dirty="0"/>
          </a:p>
          <a:p>
            <a:pPr marL="342900" lvl="0" indent="-342900" algn="l">
              <a:buFont typeface="+mj-lt"/>
              <a:buAutoNum type="arabicPeriod"/>
            </a:pPr>
            <a:r>
              <a:rPr lang="en-US" sz="2400" dirty="0" smtClean="0"/>
              <a:t>NUTRIENTS</a:t>
            </a:r>
            <a:endParaRPr lang="en-US" sz="2400" dirty="0"/>
          </a:p>
          <a:p>
            <a:pPr marL="342900" lvl="0" indent="-342900" algn="l">
              <a:buFont typeface="+mj-lt"/>
              <a:buAutoNum type="arabicPeriod"/>
            </a:pPr>
            <a:r>
              <a:rPr lang="en-US" sz="2400" dirty="0"/>
              <a:t>NET </a:t>
            </a:r>
            <a:r>
              <a:rPr lang="en-US" sz="2400" dirty="0" smtClean="0"/>
              <a:t>POTS</a:t>
            </a:r>
            <a:endParaRPr lang="en-US" sz="2400" dirty="0"/>
          </a:p>
          <a:p>
            <a:pPr marL="342900" lvl="0" indent="-342900" algn="l">
              <a:buFont typeface="+mj-lt"/>
              <a:buAutoNum type="arabicPeriod"/>
            </a:pPr>
            <a:r>
              <a:rPr lang="en-US" sz="2400" dirty="0"/>
              <a:t>PVC </a:t>
            </a:r>
            <a:r>
              <a:rPr lang="en-US" sz="2400" dirty="0" smtClean="0"/>
              <a:t>PIPES</a:t>
            </a:r>
            <a:endParaRPr lang="en-US" sz="2400" dirty="0"/>
          </a:p>
          <a:p>
            <a:pPr marL="342900" lvl="0" indent="-342900" algn="l">
              <a:buFont typeface="+mj-lt"/>
              <a:buAutoNum type="arabicPeriod"/>
            </a:pPr>
            <a:r>
              <a:rPr lang="en-US" sz="2400" dirty="0"/>
              <a:t>LCD </a:t>
            </a:r>
            <a:r>
              <a:rPr lang="en-US" sz="2400" dirty="0" smtClean="0"/>
              <a:t>DISPLAY</a:t>
            </a:r>
            <a:endParaRPr lang="en-US" sz="2400" dirty="0"/>
          </a:p>
          <a:p>
            <a:pPr marL="342900" lvl="0" indent="-342900" algn="l">
              <a:buFont typeface="+mj-lt"/>
              <a:buAutoNum type="arabicPeriod"/>
            </a:pPr>
            <a:endParaRPr lang="en-IN" sz="2400" dirty="0"/>
          </a:p>
          <a:p>
            <a:pPr marL="342900" indent="-342900" algn="l">
              <a:buFont typeface="+mj-lt"/>
              <a:buAutoNum type="arabicPeriod"/>
            </a:pPr>
            <a:endParaRPr lang="en-IN" sz="2400" dirty="0"/>
          </a:p>
          <a:p>
            <a:pPr marL="342900" indent="-342900" algn="l">
              <a:buFont typeface="+mj-lt"/>
              <a:buAutoNum type="arabicPeriod"/>
            </a:pPr>
            <a:endParaRPr lang="en-US" sz="2400" dirty="0"/>
          </a:p>
        </p:txBody>
      </p:sp>
    </p:spTree>
    <p:extLst>
      <p:ext uri="{BB962C8B-B14F-4D97-AF65-F5344CB8AC3E}">
        <p14:creationId xmlns:p14="http://schemas.microsoft.com/office/powerpoint/2010/main" val="296467286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507067" y="179294"/>
            <a:ext cx="7766936" cy="959224"/>
          </a:xfrm>
          <a:prstGeom prst="rect">
            <a:avLst/>
          </a:prstGeom>
        </p:spPr>
        <p:txBody>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mtClean="0"/>
              <a:t>RASPBERRY PI3</a:t>
            </a:r>
            <a:endParaRPr lang="en-IN" dirty="0"/>
          </a:p>
        </p:txBody>
      </p:sp>
      <p:sp>
        <p:nvSpPr>
          <p:cNvPr id="3" name="Subtitle 2"/>
          <p:cNvSpPr txBox="1">
            <a:spLocks/>
          </p:cNvSpPr>
          <p:nvPr/>
        </p:nvSpPr>
        <p:spPr>
          <a:xfrm>
            <a:off x="1507067" y="1972235"/>
            <a:ext cx="7766936" cy="4258236"/>
          </a:xfrm>
          <a:prstGeom prst="rect">
            <a:avLst/>
          </a:prstGeom>
        </p:spPr>
        <p:txBody>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dirty="0" smtClean="0"/>
              <a:t>The </a:t>
            </a:r>
            <a:r>
              <a:rPr lang="en-US" b="1" dirty="0" smtClean="0"/>
              <a:t>Raspberry Pi</a:t>
            </a:r>
            <a:r>
              <a:rPr lang="en-US" dirty="0" smtClean="0"/>
              <a:t> is a low cost, credit-card sized computer that plugs into a computer monitor or TV, and uses a standard keyboard and mouse. It is a capable little device that enables people of all ages to explore computing, and to learn how to program in languages like Scratch and Python.</a:t>
            </a:r>
            <a:endParaRPr lang="en-IN"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9778" t="12100" r="18976" b="9850"/>
          <a:stretch/>
        </p:blipFill>
        <p:spPr>
          <a:xfrm rot="5400000">
            <a:off x="6162540" y="3029089"/>
            <a:ext cx="2867021" cy="3762101"/>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7828" t="19087" r="21614" b="8593"/>
          <a:stretch/>
        </p:blipFill>
        <p:spPr>
          <a:xfrm>
            <a:off x="1303969" y="3476628"/>
            <a:ext cx="3839531" cy="2867021"/>
          </a:xfrm>
          <a:prstGeom prst="rect">
            <a:avLst/>
          </a:prstGeom>
        </p:spPr>
      </p:pic>
    </p:spTree>
    <p:extLst>
      <p:ext uri="{BB962C8B-B14F-4D97-AF65-F5344CB8AC3E}">
        <p14:creationId xmlns:p14="http://schemas.microsoft.com/office/powerpoint/2010/main" val="31170585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507067" y="252549"/>
            <a:ext cx="7766936" cy="600891"/>
          </a:xfrm>
          <a:prstGeom prst="rect">
            <a:avLst/>
          </a:prstGeom>
        </p:spPr>
        <p:txBody>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r>
              <a:rPr lang="en-US" sz="4400" smtClean="0"/>
              <a:t>DS18B20</a:t>
            </a:r>
            <a:r>
              <a:rPr lang="en-US" smtClean="0"/>
              <a:t> TEMPERATURE SENSOR</a:t>
            </a:r>
            <a:endParaRPr lang="en-IN" dirty="0"/>
          </a:p>
        </p:txBody>
      </p:sp>
      <p:sp>
        <p:nvSpPr>
          <p:cNvPr id="3" name="Subtitle 2"/>
          <p:cNvSpPr txBox="1">
            <a:spLocks/>
          </p:cNvSpPr>
          <p:nvPr/>
        </p:nvSpPr>
        <p:spPr>
          <a:xfrm>
            <a:off x="488165" y="1228725"/>
            <a:ext cx="9484510" cy="5511709"/>
          </a:xfrm>
          <a:prstGeom prst="rect">
            <a:avLst/>
          </a:prstGeom>
        </p:spPr>
        <p:txBody>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285750" indent="-285750">
              <a:buFont typeface="Arial" panose="020B0604020202020204" pitchFamily="34" charset="0"/>
              <a:buChar char="•"/>
            </a:pPr>
            <a:r>
              <a:rPr lang="en-US" smtClean="0"/>
              <a:t>The DS18B20 Digital Thermometer provides 9 to 12-bit (configurable) temperature readings which indicate the temperature of the device. The DS18B20 communicates over a 1-Wire bus Power supply range is 3.0V to 5.5V</a:t>
            </a:r>
            <a:endParaRPr lang="en-IN" smtClean="0"/>
          </a:p>
          <a:p>
            <a:pPr marL="285750" indent="-285750">
              <a:buFont typeface="Arial" panose="020B0604020202020204" pitchFamily="34" charset="0"/>
              <a:buChar char="•"/>
            </a:pPr>
            <a:r>
              <a:rPr lang="en-US" smtClean="0"/>
              <a:t>Measures temperatures from -55°C to +125°C. Fahrenheit equivalent is -67°F to +257°F</a:t>
            </a:r>
            <a:endParaRPr lang="en-IN" smtClean="0"/>
          </a:p>
          <a:p>
            <a:pPr marL="285750" indent="-285750">
              <a:buFont typeface="Arial" panose="020B0604020202020204" pitchFamily="34" charset="0"/>
              <a:buChar char="•"/>
            </a:pPr>
            <a:r>
              <a:rPr lang="en-US" smtClean="0"/>
              <a:t>±0.5°C accuracy from -10°C to +85°C</a:t>
            </a:r>
            <a:endParaRPr lang="en-IN" smtClean="0"/>
          </a:p>
          <a:p>
            <a:pPr marL="285750" indent="-285750">
              <a:buFont typeface="Arial" panose="020B0604020202020204" pitchFamily="34" charset="0"/>
              <a:buChar char="•"/>
            </a:pPr>
            <a:r>
              <a:rPr lang="en-US" smtClean="0"/>
              <a:t>Converts 12-bit temperature to digital word in 750 ms (max.)</a:t>
            </a:r>
          </a:p>
          <a:p>
            <a:pPr marL="285750" indent="-285750">
              <a:buFont typeface="Arial" panose="020B0604020202020204" pitchFamily="34" charset="0"/>
              <a:buChar char="•"/>
            </a:pPr>
            <a:r>
              <a:rPr lang="en-US" smtClean="0"/>
              <a:t>The </a:t>
            </a:r>
            <a:r>
              <a:rPr lang="en-US" b="1" smtClean="0"/>
              <a:t>DS18B20</a:t>
            </a:r>
            <a:r>
              <a:rPr lang="en-US" smtClean="0"/>
              <a:t> Sensor in our </a:t>
            </a:r>
            <a:r>
              <a:rPr lang="en-US" b="1" smtClean="0"/>
              <a:t>Hydroponic</a:t>
            </a:r>
            <a:r>
              <a:rPr lang="en-US" smtClean="0"/>
              <a:t> System is used to continuously monitor the Temperature of the nutrient solution which helps in reflecting the changes in blynk application. The nutrient solution has to maintain a temperature of 15-30 degrees Celsius for growing spinach.</a:t>
            </a:r>
            <a:endParaRPr lang="en-IN" smtClean="0"/>
          </a:p>
          <a:p>
            <a:endParaRPr lang="en-IN"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18751" b="26580"/>
          <a:stretch/>
        </p:blipFill>
        <p:spPr>
          <a:xfrm rot="5400000">
            <a:off x="9534590" y="1365138"/>
            <a:ext cx="2581143" cy="2143125"/>
          </a:xfrm>
          <a:prstGeom prst="rect">
            <a:avLst/>
          </a:prstGeom>
        </p:spPr>
      </p:pic>
    </p:spTree>
    <p:extLst>
      <p:ext uri="{BB962C8B-B14F-4D97-AF65-F5344CB8AC3E}">
        <p14:creationId xmlns:p14="http://schemas.microsoft.com/office/powerpoint/2010/main" val="11070205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02292" y="238125"/>
            <a:ext cx="7766936" cy="600075"/>
          </a:xfrm>
        </p:spPr>
        <p:txBody>
          <a:bodyPr/>
          <a:lstStyle/>
          <a:p>
            <a:endParaRPr lang="en-IN" dirty="0"/>
          </a:p>
        </p:txBody>
      </p:sp>
      <p:sp>
        <p:nvSpPr>
          <p:cNvPr id="3" name="Subtitle 2"/>
          <p:cNvSpPr>
            <a:spLocks noGrp="1"/>
          </p:cNvSpPr>
          <p:nvPr>
            <p:ph type="subTitle" idx="1"/>
          </p:nvPr>
        </p:nvSpPr>
        <p:spPr>
          <a:xfrm>
            <a:off x="274047" y="964474"/>
            <a:ext cx="10429875" cy="5819503"/>
          </a:xfrm>
        </p:spPr>
        <p:txBody>
          <a:bodyPr/>
          <a:lstStyle/>
          <a:p>
            <a:pPr algn="l"/>
            <a:endParaRPr lang="en-US" dirty="0"/>
          </a:p>
          <a:p>
            <a:pPr algn="l"/>
            <a:endParaRPr lang="en-US" dirty="0"/>
          </a:p>
          <a:p>
            <a:pPr algn="l"/>
            <a:endParaRPr lang="en-US" dirty="0"/>
          </a:p>
          <a:p>
            <a:pPr algn="l"/>
            <a:endParaRPr lang="en-US" dirty="0"/>
          </a:p>
          <a:p>
            <a:pPr algn="l"/>
            <a:r>
              <a:rPr lang="en-US" dirty="0" smtClean="0"/>
              <a:t>Temperature </a:t>
            </a:r>
            <a:r>
              <a:rPr lang="en-US" dirty="0" err="1" smtClean="0"/>
              <a:t>sesor</a:t>
            </a:r>
            <a:r>
              <a:rPr lang="en-US" dirty="0" smtClean="0"/>
              <a:t> dipped in </a:t>
            </a:r>
            <a:r>
              <a:rPr lang="en-US" dirty="0" err="1" smtClean="0"/>
              <a:t>icewater</a:t>
            </a:r>
            <a:r>
              <a:rPr lang="en-US" dirty="0" smtClean="0"/>
              <a:t>                monitor displaying the temperature </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3352" r="16950"/>
          <a:stretch/>
        </p:blipFill>
        <p:spPr>
          <a:xfrm>
            <a:off x="616407" y="78377"/>
            <a:ext cx="3955594" cy="2512152"/>
          </a:xfrm>
          <a:prstGeom prst="rect">
            <a:avLst/>
          </a:prstGeo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9707" r="33334" b="48028"/>
          <a:stretch/>
        </p:blipFill>
        <p:spPr>
          <a:xfrm>
            <a:off x="5784804" y="238125"/>
            <a:ext cx="2711634" cy="2352404"/>
          </a:xfrm>
          <a:prstGeom prst="rect">
            <a:avLst/>
          </a:prstGeom>
        </p:spPr>
      </p:pic>
      <p:sp>
        <p:nvSpPr>
          <p:cNvPr id="6" name="Subtitle 2"/>
          <p:cNvSpPr txBox="1">
            <a:spLocks/>
          </p:cNvSpPr>
          <p:nvPr/>
        </p:nvSpPr>
        <p:spPr>
          <a:xfrm>
            <a:off x="484524" y="1019176"/>
            <a:ext cx="9897725" cy="5667374"/>
          </a:xfrm>
          <a:prstGeom prst="rect">
            <a:avLst/>
          </a:prstGeom>
        </p:spPr>
        <p:txBody>
          <a:bodyPr vert="horz" lIns="91440" tIns="45720" rIns="91440" bIns="45720" rtlCol="0" anchor="t">
            <a:norm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pPr algn="l"/>
            <a:endParaRPr lang="en-US" smtClean="0"/>
          </a:p>
          <a:p>
            <a:pPr algn="l"/>
            <a:endParaRPr lang="en-US" smtClean="0"/>
          </a:p>
          <a:p>
            <a:pPr algn="l"/>
            <a:endParaRPr lang="en-US" smtClean="0"/>
          </a:p>
          <a:p>
            <a:pPr algn="l"/>
            <a:endParaRPr lang="en-US" smtClean="0"/>
          </a:p>
          <a:p>
            <a:pPr algn="l"/>
            <a:endParaRPr lang="en-US" smtClean="0"/>
          </a:p>
          <a:p>
            <a:pPr algn="l"/>
            <a:endParaRPr lang="en-US" smtClean="0"/>
          </a:p>
          <a:p>
            <a:pPr algn="l"/>
            <a:endParaRPr lang="en-US" smtClean="0"/>
          </a:p>
          <a:p>
            <a:pPr algn="l"/>
            <a:endParaRPr lang="en-US" smtClean="0"/>
          </a:p>
          <a:p>
            <a:pPr algn="l"/>
            <a:endParaRPr lang="en-US" smtClean="0"/>
          </a:p>
          <a:p>
            <a:pPr algn="l"/>
            <a:endParaRPr lang="en-US" smtClean="0"/>
          </a:p>
          <a:p>
            <a:pPr algn="l"/>
            <a:endParaRPr lang="en-US" smtClean="0"/>
          </a:p>
          <a:p>
            <a:pPr algn="l"/>
            <a:endParaRPr lang="en-US" smtClean="0"/>
          </a:p>
          <a:p>
            <a:pPr algn="l"/>
            <a:endParaRPr lang="en-US" smtClean="0"/>
          </a:p>
          <a:p>
            <a:pPr algn="l"/>
            <a:r>
              <a:rPr lang="en-US" smtClean="0"/>
              <a:t>Temperature sensor exposed to environment           monitor displaying temperature</a:t>
            </a:r>
            <a:endParaRPr lang="en-IN" dirty="0"/>
          </a:p>
        </p:txBody>
      </p:sp>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2469" t="9250" r="-2469" b="46444"/>
          <a:stretch/>
        </p:blipFill>
        <p:spPr>
          <a:xfrm>
            <a:off x="1297577" y="3183030"/>
            <a:ext cx="3122554" cy="3038476"/>
          </a:xfrm>
          <a:prstGeom prst="rect">
            <a:avLst/>
          </a:prstGeom>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l="28836" t="7634" b="65406"/>
          <a:stretch/>
        </p:blipFill>
        <p:spPr>
          <a:xfrm>
            <a:off x="6130056" y="3530557"/>
            <a:ext cx="3050410" cy="2690949"/>
          </a:xfrm>
          <a:prstGeom prst="rect">
            <a:avLst/>
          </a:prstGeom>
        </p:spPr>
      </p:pic>
    </p:spTree>
    <p:extLst>
      <p:ext uri="{BB962C8B-B14F-4D97-AF65-F5344CB8AC3E}">
        <p14:creationId xmlns:p14="http://schemas.microsoft.com/office/powerpoint/2010/main" val="32784701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87086"/>
            <a:ext cx="7766936" cy="496388"/>
          </a:xfrm>
        </p:spPr>
        <p:txBody>
          <a:bodyPr/>
          <a:lstStyle/>
          <a:p>
            <a:pPr algn="ctr"/>
            <a:r>
              <a:rPr lang="en-US" sz="3200" dirty="0" smtClean="0"/>
              <a:t>Soil moisture sensor</a:t>
            </a:r>
            <a:endParaRPr lang="en-IN" sz="3200" dirty="0"/>
          </a:p>
        </p:txBody>
      </p:sp>
      <p:sp>
        <p:nvSpPr>
          <p:cNvPr id="3" name="Subtitle 2"/>
          <p:cNvSpPr>
            <a:spLocks noGrp="1"/>
          </p:cNvSpPr>
          <p:nvPr>
            <p:ph type="subTitle" idx="1"/>
          </p:nvPr>
        </p:nvSpPr>
        <p:spPr>
          <a:xfrm>
            <a:off x="583474" y="748937"/>
            <a:ext cx="9744892" cy="5913120"/>
          </a:xfrm>
        </p:spPr>
        <p:txBody>
          <a:bodyPr/>
          <a:lstStyle/>
          <a:p>
            <a:pPr marL="285750" indent="-285750" algn="l">
              <a:buFont typeface="Arial" panose="020B0604020202020204" pitchFamily="34" charset="0"/>
              <a:buChar char="•"/>
            </a:pPr>
            <a:r>
              <a:rPr lang="en-IN" dirty="0"/>
              <a:t>This is a simple water sensor can be used to detect soil moisture when the soil moisture deficit module outputs a high level, and vice versa output low. Use this sensor produced an automatic plant waterer device, so that the plants in your garden without people to </a:t>
            </a:r>
            <a:r>
              <a:rPr lang="en-IN" dirty="0" smtClean="0"/>
              <a:t>manage.</a:t>
            </a:r>
          </a:p>
          <a:p>
            <a:pPr marL="285750" indent="-285750" algn="l">
              <a:buFont typeface="Arial" panose="020B0604020202020204" pitchFamily="34" charset="0"/>
              <a:buChar char="•"/>
            </a:pPr>
            <a:r>
              <a:rPr lang="en-IN" dirty="0" smtClean="0"/>
              <a:t>Sensitivity </a:t>
            </a:r>
            <a:r>
              <a:rPr lang="en-IN" dirty="0"/>
              <a:t>adjustable the blue digital potentiometer adjustment </a:t>
            </a:r>
          </a:p>
          <a:p>
            <a:pPr marL="285750" indent="-285750" algn="l">
              <a:buFont typeface="Arial" panose="020B0604020202020204" pitchFamily="34" charset="0"/>
              <a:buChar char="•"/>
            </a:pPr>
            <a:r>
              <a:rPr lang="en-IN" dirty="0" smtClean="0"/>
              <a:t>Operating </a:t>
            </a:r>
            <a:r>
              <a:rPr lang="en-IN" dirty="0"/>
              <a:t>voltage </a:t>
            </a:r>
            <a:r>
              <a:rPr lang="en-IN" dirty="0" smtClean="0"/>
              <a:t>3.3V-5V</a:t>
            </a:r>
          </a:p>
          <a:p>
            <a:pPr marL="285750" indent="-285750" algn="l">
              <a:buFont typeface="Arial" panose="020B0604020202020204" pitchFamily="34" charset="0"/>
              <a:buChar char="•"/>
            </a:pPr>
            <a:r>
              <a:rPr lang="en-IN" dirty="0" smtClean="0"/>
              <a:t>Module </a:t>
            </a:r>
            <a:r>
              <a:rPr lang="en-IN" dirty="0"/>
              <a:t>dual output mode, digital output, </a:t>
            </a:r>
            <a:r>
              <a:rPr lang="en-IN" dirty="0" err="1"/>
              <a:t>analog</a:t>
            </a:r>
            <a:r>
              <a:rPr lang="en-IN" dirty="0"/>
              <a:t> output more accurate</a:t>
            </a:r>
            <a:r>
              <a:rPr lang="en-IN" dirty="0" smtClean="0"/>
              <a:t>.</a:t>
            </a:r>
          </a:p>
          <a:p>
            <a:pPr marL="285750" indent="-285750" algn="l">
              <a:buFont typeface="Arial" panose="020B0604020202020204" pitchFamily="34" charset="0"/>
              <a:buChar char="•"/>
            </a:pPr>
            <a:r>
              <a:rPr lang="en-IN" dirty="0" smtClean="0"/>
              <a:t>With </a:t>
            </a:r>
            <a:r>
              <a:rPr lang="en-IN" dirty="0"/>
              <a:t>fixed bolt hole for easy </a:t>
            </a:r>
            <a:r>
              <a:rPr lang="en-IN" dirty="0" smtClean="0"/>
              <a:t>installation</a:t>
            </a:r>
          </a:p>
          <a:p>
            <a:pPr marL="285750" indent="-285750" algn="l">
              <a:buFont typeface="Arial" panose="020B0604020202020204" pitchFamily="34" charset="0"/>
              <a:buChar char="•"/>
            </a:pPr>
            <a:r>
              <a:rPr lang="en-IN" dirty="0" smtClean="0"/>
              <a:t>PCB </a:t>
            </a:r>
            <a:r>
              <a:rPr lang="en-IN" dirty="0"/>
              <a:t>size: 3cm * </a:t>
            </a:r>
            <a:r>
              <a:rPr lang="en-IN" dirty="0" smtClean="0"/>
              <a:t>1.6cm</a:t>
            </a:r>
          </a:p>
          <a:p>
            <a:pPr marL="285750" indent="-285750" algn="l">
              <a:buFont typeface="Arial" panose="020B0604020202020204" pitchFamily="34" charset="0"/>
              <a:buChar char="•"/>
            </a:pPr>
            <a:r>
              <a:rPr lang="en-IN" dirty="0" smtClean="0"/>
              <a:t>Power </a:t>
            </a:r>
            <a:r>
              <a:rPr lang="en-IN" dirty="0"/>
              <a:t>indicator (red) and digital switching output indicator (green)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067" y="5042263"/>
            <a:ext cx="3679372" cy="147174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5960" y="5042263"/>
            <a:ext cx="3962400" cy="1245325"/>
          </a:xfrm>
          <a:prstGeom prst="rect">
            <a:avLst/>
          </a:prstGeom>
        </p:spPr>
      </p:pic>
    </p:spTree>
    <p:extLst>
      <p:ext uri="{BB962C8B-B14F-4D97-AF65-F5344CB8AC3E}">
        <p14:creationId xmlns:p14="http://schemas.microsoft.com/office/powerpoint/2010/main" val="339090654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95795"/>
            <a:ext cx="7766936" cy="487680"/>
          </a:xfrm>
        </p:spPr>
        <p:txBody>
          <a:bodyPr/>
          <a:lstStyle/>
          <a:p>
            <a:pPr algn="ctr"/>
            <a:r>
              <a:rPr lang="en-US" sz="3200" dirty="0" smtClean="0"/>
              <a:t>PLANT GROWTH LIGHTS</a:t>
            </a:r>
            <a:endParaRPr lang="en-IN" sz="3200" dirty="0"/>
          </a:p>
        </p:txBody>
      </p:sp>
      <p:sp>
        <p:nvSpPr>
          <p:cNvPr id="3" name="Subtitle 2"/>
          <p:cNvSpPr>
            <a:spLocks noGrp="1"/>
          </p:cNvSpPr>
          <p:nvPr>
            <p:ph type="subTitle" idx="1"/>
          </p:nvPr>
        </p:nvSpPr>
        <p:spPr>
          <a:xfrm>
            <a:off x="269966" y="583476"/>
            <a:ext cx="9910354" cy="6705598"/>
          </a:xfrm>
        </p:spPr>
        <p:txBody>
          <a:bodyPr>
            <a:normAutofit/>
          </a:bodyPr>
          <a:lstStyle/>
          <a:p>
            <a:pPr algn="l"/>
            <a:r>
              <a:rPr lang="en-US" b="1" dirty="0"/>
              <a:t>Specifications: </a:t>
            </a:r>
            <a:r>
              <a:rPr lang="en-US" dirty="0"/>
              <a:t/>
            </a:r>
            <a:br>
              <a:rPr lang="en-US" dirty="0"/>
            </a:br>
            <a:r>
              <a:rPr lang="en-US" dirty="0"/>
              <a:t>Item Type: Grow Light</a:t>
            </a:r>
            <a:br>
              <a:rPr lang="en-US" dirty="0"/>
            </a:br>
            <a:r>
              <a:rPr lang="en-US" dirty="0"/>
              <a:t>Input Voltage: </a:t>
            </a:r>
            <a:r>
              <a:rPr lang="en-US" dirty="0" smtClean="0"/>
              <a:t>AC220V</a:t>
            </a:r>
            <a:r>
              <a:rPr lang="en-US" dirty="0"/>
              <a:t> </a:t>
            </a:r>
            <a:br>
              <a:rPr lang="en-US" dirty="0"/>
            </a:br>
            <a:r>
              <a:rPr lang="en-US" dirty="0"/>
              <a:t>Power:3W</a:t>
            </a:r>
            <a:br>
              <a:rPr lang="en-US" dirty="0"/>
            </a:br>
            <a:r>
              <a:rPr lang="en-US" dirty="0"/>
              <a:t>Full Spectrum: </a:t>
            </a:r>
            <a:r>
              <a:rPr lang="en-US" dirty="0" err="1"/>
              <a:t>Red+Blue</a:t>
            </a:r>
            <a:r>
              <a:rPr lang="en-US" dirty="0"/>
              <a:t> </a:t>
            </a:r>
            <a:br>
              <a:rPr lang="en-US" dirty="0"/>
            </a:br>
            <a:r>
              <a:rPr lang="en-US" dirty="0"/>
              <a:t>LED Quantity: 60pcs (41pcs Red+19pcs Blue)</a:t>
            </a:r>
            <a:br>
              <a:rPr lang="en-US" dirty="0"/>
            </a:br>
            <a:r>
              <a:rPr lang="en-US" dirty="0"/>
              <a:t>Lumens: 250lm </a:t>
            </a:r>
            <a:br>
              <a:rPr lang="en-US" dirty="0"/>
            </a:br>
            <a:r>
              <a:rPr lang="en-US" dirty="0"/>
              <a:t>Size: </a:t>
            </a:r>
            <a:r>
              <a:rPr lang="en-US" dirty="0" err="1"/>
              <a:t>Dia</a:t>
            </a:r>
            <a:r>
              <a:rPr lang="en-US" dirty="0"/>
              <a:t> 48*50mm</a:t>
            </a:r>
            <a:br>
              <a:rPr lang="en-US" dirty="0"/>
            </a:br>
            <a:r>
              <a:rPr lang="en-US" dirty="0"/>
              <a:t> </a:t>
            </a:r>
            <a:br>
              <a:rPr lang="en-US" dirty="0"/>
            </a:br>
            <a:r>
              <a:rPr lang="en-US" b="1" dirty="0"/>
              <a:t>Features: </a:t>
            </a:r>
            <a:r>
              <a:rPr lang="en-US" dirty="0"/>
              <a:t/>
            </a:r>
            <a:br>
              <a:rPr lang="en-US" dirty="0"/>
            </a:br>
            <a:r>
              <a:rPr lang="en-US" dirty="0"/>
              <a:t>-Contains no harmful elements, environmental friendly</a:t>
            </a:r>
            <a:br>
              <a:rPr lang="en-US" dirty="0"/>
            </a:br>
            <a:r>
              <a:rPr lang="en-US" dirty="0"/>
              <a:t>-Low power consumption and high luminous efficiency</a:t>
            </a:r>
            <a:br>
              <a:rPr lang="en-US" dirty="0"/>
            </a:br>
            <a:r>
              <a:rPr lang="en-US" dirty="0"/>
              <a:t>-Universal E27 bulb makes setup and use easy</a:t>
            </a:r>
            <a:br>
              <a:rPr lang="en-US" dirty="0"/>
            </a:br>
            <a:r>
              <a:rPr lang="en-US" dirty="0"/>
              <a:t>-Ideal for all plants which work on soil or hydroponic methods of growing in any indoor environment</a:t>
            </a:r>
            <a:br>
              <a:rPr lang="en-US" dirty="0"/>
            </a:br>
            <a:r>
              <a:rPr lang="en-US" b="1" dirty="0"/>
              <a:t> </a:t>
            </a:r>
            <a:br>
              <a:rPr lang="en-US" b="1" dirty="0"/>
            </a:br>
            <a:r>
              <a:rPr lang="en-US" b="1" dirty="0"/>
              <a:t>Red / Blue light important for plants:</a:t>
            </a:r>
            <a:r>
              <a:rPr lang="en-US" dirty="0"/>
              <a:t/>
            </a:r>
            <a:br>
              <a:rPr lang="en-US" dirty="0"/>
            </a:br>
            <a:r>
              <a:rPr lang="en-US" dirty="0"/>
              <a:t>1. Red light is very important to plant reproduction. </a:t>
            </a:r>
            <a:r>
              <a:rPr lang="en-US" dirty="0" err="1"/>
              <a:t>Phytochrome</a:t>
            </a:r>
            <a:r>
              <a:rPr lang="en-US" dirty="0"/>
              <a:t> pigments absorb the red and far red portions of the light spectrum and regulate seed germination, root development, tuber and bulb formation, dormancy, flowering and fruit production.</a:t>
            </a:r>
            <a:br>
              <a:rPr lang="en-US" dirty="0"/>
            </a:br>
            <a:r>
              <a:rPr lang="en-US" dirty="0"/>
              <a:t>2. Blue light stimulates Chlorophyll production more than any other color, encouraging thick leaves, strong stems and compact vegetative growth. </a:t>
            </a:r>
            <a:br>
              <a:rPr lang="en-US" dirty="0"/>
            </a:br>
            <a:r>
              <a:rPr lang="en-US" b="1" dirty="0"/>
              <a:t> </a:t>
            </a:r>
            <a:endParaRPr lang="en-IN"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6053" t="23530" r="7180" b="25229"/>
          <a:stretch/>
        </p:blipFill>
        <p:spPr>
          <a:xfrm>
            <a:off x="6785338" y="1408339"/>
            <a:ext cx="3872760" cy="2678429"/>
          </a:xfrm>
          <a:prstGeom prst="rect">
            <a:avLst/>
          </a:prstGeom>
        </p:spPr>
      </p:pic>
    </p:spTree>
    <p:extLst>
      <p:ext uri="{BB962C8B-B14F-4D97-AF65-F5344CB8AC3E}">
        <p14:creationId xmlns:p14="http://schemas.microsoft.com/office/powerpoint/2010/main" val="4203992636"/>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223</TotalTime>
  <Words>924</Words>
  <Application>Microsoft Office PowerPoint</Application>
  <PresentationFormat>Widescreen</PresentationFormat>
  <Paragraphs>144</Paragraphs>
  <Slides>20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inherit</vt:lpstr>
      <vt:lpstr>Montserrat</vt:lpstr>
      <vt:lpstr>Times New Roman</vt:lpstr>
      <vt:lpstr>Trebuchet MS</vt:lpstr>
      <vt:lpstr>Wingdings 3</vt:lpstr>
      <vt:lpstr>Facet</vt:lpstr>
      <vt:lpstr>K.L.E. Dr. M.S. SHESHGIRI COLLEGE OF ENGINEERING AND TECHNOLOGY DEPARTMENT OF ELECTRONICS AND COMMUNICATION ENGINEERING BELAGAVI-590008 </vt:lpstr>
      <vt:lpstr>INTRODUCTION</vt:lpstr>
      <vt:lpstr>LITERATURE SURVEY</vt:lpstr>
      <vt:lpstr>COMPONENTS USED</vt:lpstr>
      <vt:lpstr>PowerPoint Presentation</vt:lpstr>
      <vt:lpstr>PowerPoint Presentation</vt:lpstr>
      <vt:lpstr>PowerPoint Presentation</vt:lpstr>
      <vt:lpstr>Soil moisture sensor</vt:lpstr>
      <vt:lpstr>PLANT GROWTH LIGHTS</vt:lpstr>
      <vt:lpstr>NUTRIENTS</vt:lpstr>
      <vt:lpstr>PowerPoint Presentation</vt:lpstr>
      <vt:lpstr>AIR PUMP</vt:lpstr>
      <vt:lpstr>METHODOLOGY</vt:lpstr>
      <vt:lpstr>PowerPoint Presentation</vt:lpstr>
      <vt:lpstr>PowerPoint Presentation</vt:lpstr>
      <vt:lpstr>PowerPoint Presentation</vt:lpstr>
      <vt:lpstr>ADVANTAGES</vt:lpstr>
      <vt:lpstr>DISADVANTAGES</vt:lpstr>
      <vt:lpstr>REFERENCE</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28</cp:revision>
  <dcterms:created xsi:type="dcterms:W3CDTF">2020-06-17T06:27:56Z</dcterms:created>
  <dcterms:modified xsi:type="dcterms:W3CDTF">2020-08-18T03:36:57Z</dcterms:modified>
</cp:coreProperties>
</file>

<file path=docProps/thumbnail.jpeg>
</file>